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74" r:id="rId3"/>
    <p:sldId id="373" r:id="rId4"/>
    <p:sldId id="375" r:id="rId5"/>
    <p:sldId id="334" r:id="rId6"/>
    <p:sldId id="366" r:id="rId7"/>
    <p:sldId id="343" r:id="rId8"/>
    <p:sldId id="344" r:id="rId9"/>
    <p:sldId id="346" r:id="rId10"/>
    <p:sldId id="371" r:id="rId11"/>
    <p:sldId id="362" r:id="rId12"/>
    <p:sldId id="348" r:id="rId13"/>
    <p:sldId id="349" r:id="rId14"/>
    <p:sldId id="370" r:id="rId15"/>
    <p:sldId id="364" r:id="rId16"/>
    <p:sldId id="376" r:id="rId17"/>
    <p:sldId id="358" r:id="rId18"/>
    <p:sldId id="377" r:id="rId19"/>
    <p:sldId id="378" r:id="rId20"/>
    <p:sldId id="359" r:id="rId21"/>
    <p:sldId id="360" r:id="rId22"/>
    <p:sldId id="379" r:id="rId23"/>
    <p:sldId id="350" r:id="rId24"/>
    <p:sldId id="386" r:id="rId25"/>
    <p:sldId id="380" r:id="rId26"/>
    <p:sldId id="381" r:id="rId27"/>
    <p:sldId id="382" r:id="rId28"/>
    <p:sldId id="383" r:id="rId29"/>
    <p:sldId id="384" r:id="rId30"/>
    <p:sldId id="385" r:id="rId31"/>
    <p:sldId id="352" r:id="rId32"/>
    <p:sldId id="372" r:id="rId33"/>
    <p:sldId id="387" r:id="rId34"/>
    <p:sldId id="355" r:id="rId35"/>
    <p:sldId id="32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FF99"/>
    <a:srgbClr val="680000"/>
    <a:srgbClr val="F3F682"/>
    <a:srgbClr val="BF8ECC"/>
    <a:srgbClr val="F4CC84"/>
    <a:srgbClr val="D6D62A"/>
    <a:srgbClr val="BDBD3B"/>
    <a:srgbClr val="A5FDE0"/>
    <a:srgbClr val="E4F6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40" autoAdjust="0"/>
  </p:normalViewPr>
  <p:slideViewPr>
    <p:cSldViewPr>
      <p:cViewPr varScale="1">
        <p:scale>
          <a:sx n="62" d="100"/>
          <a:sy n="62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3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37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3A5F9-BBA7-4295-A569-8EC2F4838AE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6513B-A29E-4689-A704-F9E6FD84D7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022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6513B-A29E-4689-A704-F9E6FD84D72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C4D6-4CC0-4CCD-B0CE-9A5B9C0A7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5" r:id="rId8"/>
    <p:sldLayoutId id="2147483680" r:id="rId9"/>
    <p:sldLayoutId id="2147483681" r:id="rId10"/>
    <p:sldLayoutId id="2147483682" r:id="rId11"/>
    <p:sldLayoutId id="2147483683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500570"/>
            <a:ext cx="3357586" cy="17526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Хлевнюк</a:t>
            </a:r>
            <a:r>
              <a:rPr lang="ru-RU" dirty="0" smtClean="0">
                <a:solidFill>
                  <a:schemeClr val="tx1"/>
                </a:solidFill>
              </a:rPr>
              <a:t> Н.Н.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Москва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714356"/>
            <a:ext cx="7858180" cy="2957532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b="1" dirty="0" smtClean="0">
                <a:solidFill>
                  <a:srgbClr val="A50021"/>
                </a:solidFill>
              </a:rPr>
              <a:t>Преподавание</a:t>
            </a:r>
            <a:br>
              <a:rPr lang="ru-RU" sz="4800" b="1" dirty="0" smtClean="0">
                <a:solidFill>
                  <a:srgbClr val="A50021"/>
                </a:solidFill>
              </a:rPr>
            </a:br>
            <a:r>
              <a:rPr lang="ru-RU" sz="4800" b="1" dirty="0" smtClean="0">
                <a:solidFill>
                  <a:srgbClr val="A50021"/>
                </a:solidFill>
              </a:rPr>
              <a:t> математики в школе. </a:t>
            </a:r>
            <a:br>
              <a:rPr lang="ru-RU" sz="4800" b="1" dirty="0" smtClean="0">
                <a:solidFill>
                  <a:srgbClr val="A50021"/>
                </a:solidFill>
              </a:rPr>
            </a:br>
            <a:r>
              <a:rPr lang="ru-RU" sz="4800" b="1" dirty="0" smtClean="0">
                <a:solidFill>
                  <a:srgbClr val="A50021"/>
                </a:solidFill>
              </a:rPr>
              <a:t>Методологический подход</a:t>
            </a:r>
          </a:p>
        </p:txBody>
      </p:sp>
      <p:pic>
        <p:nvPicPr>
          <p:cNvPr id="5" name="Picture 5" descr="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75038"/>
            <a:ext cx="4522788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Выражение </a:t>
            </a:r>
            <a:endParaRPr lang="ru-RU" sz="3600" b="1" dirty="0">
              <a:solidFill>
                <a:srgbClr val="680000"/>
              </a:solidFill>
            </a:endParaRPr>
          </a:p>
        </p:txBody>
      </p:sp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214282" y="1000108"/>
            <a:ext cx="8715373" cy="4557812"/>
            <a:chOff x="1427" y="5162"/>
            <a:chExt cx="9788" cy="4946"/>
          </a:xfrm>
        </p:grpSpPr>
        <p:sp>
          <p:nvSpPr>
            <p:cNvPr id="135171" name="Text Box 3"/>
            <p:cNvSpPr txBox="1">
              <a:spLocks noChangeArrowheads="1"/>
            </p:cNvSpPr>
            <p:nvPr/>
          </p:nvSpPr>
          <p:spPr bwMode="auto">
            <a:xfrm>
              <a:off x="3994" y="5336"/>
              <a:ext cx="2166" cy="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Выражения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2" name="Text Box 4"/>
            <p:cNvSpPr txBox="1">
              <a:spLocks noChangeArrowheads="1"/>
            </p:cNvSpPr>
            <p:nvPr/>
          </p:nvSpPr>
          <p:spPr bwMode="auto">
            <a:xfrm>
              <a:off x="3032" y="6416"/>
              <a:ext cx="3289" cy="5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Буквенные выражения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3" name="Text Box 5"/>
            <p:cNvSpPr txBox="1">
              <a:spLocks noChangeArrowheads="1"/>
            </p:cNvSpPr>
            <p:nvPr/>
          </p:nvSpPr>
          <p:spPr bwMode="auto">
            <a:xfrm>
              <a:off x="8116" y="6712"/>
              <a:ext cx="2537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Трансцендентные выражения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7156" y="5162"/>
              <a:ext cx="2454" cy="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Числовые выражения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5" name="Text Box 7"/>
            <p:cNvSpPr txBox="1">
              <a:spLocks noChangeArrowheads="1"/>
            </p:cNvSpPr>
            <p:nvPr/>
          </p:nvSpPr>
          <p:spPr bwMode="auto">
            <a:xfrm>
              <a:off x="2144" y="7534"/>
              <a:ext cx="2380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Рациональные выражения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6" name="Text Box 8"/>
            <p:cNvSpPr txBox="1">
              <a:spLocks noChangeArrowheads="1"/>
            </p:cNvSpPr>
            <p:nvPr/>
          </p:nvSpPr>
          <p:spPr bwMode="auto">
            <a:xfrm>
              <a:off x="4797" y="7410"/>
              <a:ext cx="3129" cy="14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Иррациональные выражения и степенные с дробным показателем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7" name="Text Box 9"/>
            <p:cNvSpPr txBox="1">
              <a:spLocks noChangeArrowheads="1"/>
            </p:cNvSpPr>
            <p:nvPr/>
          </p:nvSpPr>
          <p:spPr bwMode="auto">
            <a:xfrm>
              <a:off x="1427" y="8798"/>
              <a:ext cx="2327" cy="7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Целые рациональные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8" name="Text Box 10"/>
            <p:cNvSpPr txBox="1">
              <a:spLocks noChangeArrowheads="1"/>
            </p:cNvSpPr>
            <p:nvPr/>
          </p:nvSpPr>
          <p:spPr bwMode="auto">
            <a:xfrm>
              <a:off x="3994" y="9348"/>
              <a:ext cx="2327" cy="7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Дробные рациональные 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8661" y="7874"/>
              <a:ext cx="2233" cy="4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показательные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80" name="Text Box 12"/>
            <p:cNvSpPr txBox="1">
              <a:spLocks noChangeArrowheads="1"/>
            </p:cNvSpPr>
            <p:nvPr/>
          </p:nvSpPr>
          <p:spPr bwMode="auto">
            <a:xfrm>
              <a:off x="8466" y="8798"/>
              <a:ext cx="2749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логарифмические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8175" y="9607"/>
              <a:ext cx="3040" cy="5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тригонометрические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5182" name="AutoShape 14"/>
            <p:cNvCxnSpPr>
              <a:cxnSpLocks noChangeShapeType="1"/>
            </p:cNvCxnSpPr>
            <p:nvPr/>
          </p:nvCxnSpPr>
          <p:spPr bwMode="auto">
            <a:xfrm>
              <a:off x="6321" y="6644"/>
              <a:ext cx="1795" cy="4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3" name="AutoShape 15"/>
            <p:cNvCxnSpPr>
              <a:cxnSpLocks noChangeShapeType="1"/>
            </p:cNvCxnSpPr>
            <p:nvPr/>
          </p:nvCxnSpPr>
          <p:spPr bwMode="auto">
            <a:xfrm>
              <a:off x="9110" y="7430"/>
              <a:ext cx="12" cy="4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4" name="AutoShape 16"/>
            <p:cNvCxnSpPr>
              <a:cxnSpLocks noChangeShapeType="1"/>
            </p:cNvCxnSpPr>
            <p:nvPr/>
          </p:nvCxnSpPr>
          <p:spPr bwMode="auto">
            <a:xfrm>
              <a:off x="8552" y="7420"/>
              <a:ext cx="0" cy="13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5" name="AutoShape 17"/>
            <p:cNvCxnSpPr>
              <a:cxnSpLocks noChangeShapeType="1"/>
            </p:cNvCxnSpPr>
            <p:nvPr/>
          </p:nvCxnSpPr>
          <p:spPr bwMode="auto">
            <a:xfrm>
              <a:off x="8248" y="7430"/>
              <a:ext cx="12" cy="21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6" name="AutoShape 18"/>
            <p:cNvCxnSpPr>
              <a:cxnSpLocks noChangeShapeType="1"/>
            </p:cNvCxnSpPr>
            <p:nvPr/>
          </p:nvCxnSpPr>
          <p:spPr bwMode="auto">
            <a:xfrm flipH="1">
              <a:off x="2261" y="8239"/>
              <a:ext cx="739" cy="5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7" name="AutoShape 19"/>
            <p:cNvCxnSpPr>
              <a:cxnSpLocks noChangeShapeType="1"/>
            </p:cNvCxnSpPr>
            <p:nvPr/>
          </p:nvCxnSpPr>
          <p:spPr bwMode="auto">
            <a:xfrm rot="16200000" flipH="1">
              <a:off x="3686" y="8317"/>
              <a:ext cx="1099" cy="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8" name="AutoShape 20"/>
            <p:cNvCxnSpPr>
              <a:cxnSpLocks noChangeShapeType="1"/>
              <a:stCxn id="135171" idx="3"/>
            </p:cNvCxnSpPr>
            <p:nvPr/>
          </p:nvCxnSpPr>
          <p:spPr bwMode="auto">
            <a:xfrm flipV="1">
              <a:off x="6161" y="5482"/>
              <a:ext cx="995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89" name="AutoShape 21"/>
            <p:cNvCxnSpPr>
              <a:cxnSpLocks noChangeShapeType="1"/>
            </p:cNvCxnSpPr>
            <p:nvPr/>
          </p:nvCxnSpPr>
          <p:spPr bwMode="auto">
            <a:xfrm>
              <a:off x="5037" y="6034"/>
              <a:ext cx="0" cy="3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90" name="AutoShape 22"/>
            <p:cNvCxnSpPr>
              <a:cxnSpLocks noChangeShapeType="1"/>
            </p:cNvCxnSpPr>
            <p:nvPr/>
          </p:nvCxnSpPr>
          <p:spPr bwMode="auto">
            <a:xfrm flipH="1">
              <a:off x="3235" y="6941"/>
              <a:ext cx="1069" cy="5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191" name="AutoShape 23"/>
            <p:cNvCxnSpPr>
              <a:cxnSpLocks noChangeShapeType="1"/>
            </p:cNvCxnSpPr>
            <p:nvPr/>
          </p:nvCxnSpPr>
          <p:spPr bwMode="auto">
            <a:xfrm>
              <a:off x="5250" y="6941"/>
              <a:ext cx="994" cy="4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7" name="TextBox 26"/>
          <p:cNvSpPr txBox="1"/>
          <p:nvPr/>
        </p:nvSpPr>
        <p:spPr>
          <a:xfrm rot="20617536">
            <a:off x="85231" y="965936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Основное понятие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57158" y="592933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80000"/>
                </a:solidFill>
              </a:rPr>
              <a:t>Типы выражений, уравнений, неравенств, функций</a:t>
            </a:r>
            <a:endParaRPr lang="ru-RU" sz="2800" b="1" dirty="0">
              <a:solidFill>
                <a:srgbClr val="6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Box 8"/>
          <p:cNvSpPr txBox="1">
            <a:spLocks noChangeArrowheads="1"/>
          </p:cNvSpPr>
          <p:nvPr/>
        </p:nvSpPr>
        <p:spPr bwMode="auto">
          <a:xfrm>
            <a:off x="214282" y="1428736"/>
            <a:ext cx="1905000" cy="52322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Операции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9701" name="TextBox 10"/>
          <p:cNvSpPr txBox="1">
            <a:spLocks noChangeArrowheads="1"/>
          </p:cNvSpPr>
          <p:nvPr/>
        </p:nvSpPr>
        <p:spPr bwMode="auto">
          <a:xfrm>
            <a:off x="285720" y="2143116"/>
            <a:ext cx="1752600" cy="523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действие</a:t>
            </a:r>
          </a:p>
        </p:txBody>
      </p:sp>
      <p:sp>
        <p:nvSpPr>
          <p:cNvPr id="29702" name="TextBox 11"/>
          <p:cNvSpPr txBox="1">
            <a:spLocks noChangeArrowheads="1"/>
          </p:cNvSpPr>
          <p:nvPr/>
        </p:nvSpPr>
        <p:spPr bwMode="auto">
          <a:xfrm>
            <a:off x="2214546" y="1928802"/>
            <a:ext cx="66294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2400" dirty="0" smtClean="0"/>
              <a:t>решить задачу, решить уравнение, вычислить, сравнить, перевести единицы измерения,</a:t>
            </a:r>
          </a:p>
        </p:txBody>
      </p:sp>
      <p:sp>
        <p:nvSpPr>
          <p:cNvPr id="29703" name="Прямоугольник 13"/>
          <p:cNvSpPr>
            <a:spLocks noChangeArrowheads="1"/>
          </p:cNvSpPr>
          <p:nvPr/>
        </p:nvSpPr>
        <p:spPr bwMode="auto">
          <a:xfrm>
            <a:off x="2143108" y="1357298"/>
            <a:ext cx="6705600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/>
              <a:t> сложение, вычитание, умножение, </a:t>
            </a:r>
            <a:r>
              <a:rPr lang="ru-RU" sz="2400" dirty="0" smtClean="0"/>
              <a:t>деление</a:t>
            </a:r>
            <a:endParaRPr lang="ru-RU" sz="2400" dirty="0"/>
          </a:p>
        </p:txBody>
      </p:sp>
      <p:sp>
        <p:nvSpPr>
          <p:cNvPr id="29704" name="Прямоугольник 14"/>
          <p:cNvSpPr>
            <a:spLocks noChangeArrowheads="1"/>
          </p:cNvSpPr>
          <p:nvPr/>
        </p:nvSpPr>
        <p:spPr bwMode="auto">
          <a:xfrm>
            <a:off x="2214546" y="3000372"/>
            <a:ext cx="6643734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 </a:t>
            </a:r>
            <a:r>
              <a:rPr lang="ru-RU" sz="2400" dirty="0" smtClean="0"/>
              <a:t>переместительный закон сложения, умножения.</a:t>
            </a:r>
            <a:endParaRPr lang="ru-RU" sz="2400" dirty="0"/>
          </a:p>
        </p:txBody>
      </p:sp>
      <p:sp>
        <p:nvSpPr>
          <p:cNvPr id="29705" name="TextBox 15"/>
          <p:cNvSpPr txBox="1">
            <a:spLocks noChangeArrowheads="1"/>
          </p:cNvSpPr>
          <p:nvPr/>
        </p:nvSpPr>
        <p:spPr bwMode="auto">
          <a:xfrm>
            <a:off x="214282" y="2928934"/>
            <a:ext cx="1571636" cy="52322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Законы  </a:t>
            </a:r>
            <a:endParaRPr lang="ru-RU" sz="280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14282" y="785794"/>
            <a:ext cx="1676400" cy="52322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/>
              <a:t>объект</a:t>
            </a:r>
            <a:r>
              <a:rPr lang="ru-RU" sz="2800" dirty="0" smtClean="0"/>
              <a:t>ы</a:t>
            </a:r>
            <a:endParaRPr lang="ru-RU" sz="2400" dirty="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2133600" y="785794"/>
            <a:ext cx="701040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Выражение, равенство, уравнение.</a:t>
            </a:r>
            <a:endParaRPr lang="ru-RU" sz="2400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7224" y="0"/>
            <a:ext cx="7793038" cy="6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680000"/>
                </a:solidFill>
              </a:rPr>
              <a:t>Тезаурус математики, 4 класс</a:t>
            </a:r>
            <a:endParaRPr lang="ru-RU" sz="3600" b="1" dirty="0">
              <a:solidFill>
                <a:srgbClr val="680000"/>
              </a:solidFill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14282" y="3643314"/>
            <a:ext cx="2071670" cy="52322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 Виды задач</a:t>
            </a:r>
            <a:endParaRPr lang="ru-RU" sz="2800" dirty="0"/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357422" y="3714752"/>
            <a:ext cx="6553200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 smtClean="0"/>
              <a:t>Простая и составная; на движение, на части,…</a:t>
            </a:r>
            <a:endParaRPr lang="ru-RU" sz="2400" dirty="0"/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214282" y="4357694"/>
            <a:ext cx="2143108" cy="95410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Название выражения</a:t>
            </a:r>
            <a:endParaRPr lang="ru-RU" sz="2800" dirty="0"/>
          </a:p>
        </p:txBody>
      </p: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214282" y="5473005"/>
            <a:ext cx="2143108" cy="138499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Величины</a:t>
            </a:r>
          </a:p>
          <a:p>
            <a:r>
              <a:rPr lang="ru-RU" sz="2800" dirty="0" smtClean="0"/>
              <a:t> и единицы измерения</a:t>
            </a:r>
            <a:endParaRPr lang="ru-RU" sz="2800" dirty="0"/>
          </a:p>
        </p:txBody>
      </p:sp>
      <p:sp>
        <p:nvSpPr>
          <p:cNvPr id="16" name="Прямоугольник 13"/>
          <p:cNvSpPr>
            <a:spLocks noChangeArrowheads="1"/>
          </p:cNvSpPr>
          <p:nvPr/>
        </p:nvSpPr>
        <p:spPr bwMode="auto">
          <a:xfrm>
            <a:off x="2571736" y="4500570"/>
            <a:ext cx="6000792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Сумма, разность, произведение, частное</a:t>
            </a:r>
            <a:endParaRPr lang="ru-RU" sz="2400" dirty="0"/>
          </a:p>
        </p:txBody>
      </p:sp>
      <p:sp>
        <p:nvSpPr>
          <p:cNvPr id="17" name="Прямоугольник 13"/>
          <p:cNvSpPr>
            <a:spLocks noChangeArrowheads="1"/>
          </p:cNvSpPr>
          <p:nvPr/>
        </p:nvSpPr>
        <p:spPr bwMode="auto">
          <a:xfrm>
            <a:off x="2571736" y="5288340"/>
            <a:ext cx="6000792" cy="15696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время (с, мин, час, сутки, месяц, год),</a:t>
            </a:r>
          </a:p>
          <a:p>
            <a:pPr lvl="0"/>
            <a:r>
              <a:rPr lang="ru-RU" sz="2400" dirty="0" smtClean="0"/>
              <a:t>масса (г, кг, </a:t>
            </a:r>
            <a:r>
              <a:rPr lang="ru-RU" sz="2400" dirty="0" err="1" smtClean="0"/>
              <a:t>ц</a:t>
            </a:r>
            <a:r>
              <a:rPr lang="ru-RU" sz="2400" dirty="0" smtClean="0"/>
              <a:t>, т), длина (мм, см, дм, м, км),</a:t>
            </a:r>
          </a:p>
          <a:p>
            <a:pPr lvl="0"/>
            <a:r>
              <a:rPr lang="ru-RU" sz="2400" dirty="0" smtClean="0"/>
              <a:t>площадь (мм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см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дм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ар, га, км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),</a:t>
            </a:r>
          </a:p>
          <a:p>
            <a:r>
              <a:rPr lang="ru-RU" sz="2400" dirty="0" smtClean="0"/>
              <a:t>скорость (м/</a:t>
            </a:r>
            <a:r>
              <a:rPr lang="en-US" sz="2400" dirty="0" smtClean="0"/>
              <a:t>c</a:t>
            </a:r>
            <a:r>
              <a:rPr lang="ru-RU" sz="2400" dirty="0" smtClean="0"/>
              <a:t>, км/ч).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93038" cy="762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Алгоритм решения задачи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214422"/>
            <a:ext cx="8610600" cy="4581540"/>
          </a:xfrm>
        </p:spPr>
        <p:txBody>
          <a:bodyPr>
            <a:normAutofit/>
          </a:bodyPr>
          <a:lstStyle/>
          <a:p>
            <a:pPr marL="609600" indent="-609600" algn="ctr">
              <a:buFontTx/>
              <a:buNone/>
            </a:pPr>
            <a:r>
              <a:rPr lang="ru-RU" sz="800" b="1" dirty="0" smtClean="0"/>
              <a:t> </a:t>
            </a:r>
          </a:p>
          <a:p>
            <a:pPr marL="609600" indent="-609600"/>
            <a:r>
              <a:rPr lang="ru-RU" sz="2800" dirty="0" smtClean="0"/>
              <a:t>определить объект и идентифицировать тип,</a:t>
            </a:r>
          </a:p>
          <a:p>
            <a:pPr marL="609600" indent="-609600"/>
            <a:r>
              <a:rPr lang="ru-RU" sz="2800" dirty="0" smtClean="0"/>
              <a:t>найти идею решения (ключевую задачу),</a:t>
            </a:r>
          </a:p>
          <a:p>
            <a:pPr marL="609600" indent="-609600"/>
            <a:r>
              <a:rPr lang="ru-RU" sz="2800" dirty="0" smtClean="0"/>
              <a:t>проверить на применение сквозного метода, </a:t>
            </a:r>
          </a:p>
          <a:p>
            <a:pPr marL="609600" indent="-609600"/>
            <a:r>
              <a:rPr lang="ru-RU" sz="2800" dirty="0" smtClean="0"/>
              <a:t>выстроить алгоритм решения, дойти в решении до базовой задачи,</a:t>
            </a:r>
          </a:p>
          <a:p>
            <a:pPr marL="609600" indent="-609600"/>
            <a:r>
              <a:rPr lang="ru-RU" sz="2800" dirty="0" smtClean="0"/>
              <a:t>решить базовую задачу, записать ответ.</a:t>
            </a:r>
          </a:p>
          <a:p>
            <a:pPr marL="609600" indent="-609600"/>
            <a:endParaRPr lang="ru-RU" sz="2800" dirty="0" smtClean="0"/>
          </a:p>
          <a:p>
            <a:pPr marL="609600" indent="-609600">
              <a:buFont typeface="Wingdings" pitchFamily="2" charset="2"/>
              <a:buNone/>
            </a:pPr>
            <a:endParaRPr lang="ru-RU" sz="1200" dirty="0" smtClean="0"/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214282" y="4929198"/>
            <a:ext cx="87154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Основа научного  подхода </a:t>
            </a:r>
          </a:p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к </a:t>
            </a:r>
            <a:r>
              <a:rPr lang="ru-RU" sz="3200" b="1" dirty="0">
                <a:solidFill>
                  <a:srgbClr val="800000"/>
                </a:solidFill>
              </a:rPr>
              <a:t>решению учебной задачи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Исполнение алгоритма решения задачи </a:t>
            </a:r>
            <a:endParaRPr lang="ru-RU" sz="3600" b="1" dirty="0">
              <a:solidFill>
                <a:srgbClr val="68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14282" y="1571612"/>
            <a:ext cx="4786346" cy="4929222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None/>
            </a:pPr>
            <a:r>
              <a:rPr lang="ru-RU" dirty="0" smtClean="0"/>
              <a:t>1. Определить объект,</a:t>
            </a:r>
          </a:p>
          <a:p>
            <a:pPr marL="609600" indent="-609600">
              <a:buNone/>
            </a:pPr>
            <a:r>
              <a:rPr lang="ru-RU" dirty="0" smtClean="0"/>
              <a:t>идентифицировать тип.</a:t>
            </a:r>
          </a:p>
          <a:p>
            <a:pPr marL="609600" indent="-609600"/>
            <a:endParaRPr lang="ru-RU" sz="1300" dirty="0" smtClean="0"/>
          </a:p>
          <a:p>
            <a:pPr marL="609600" indent="-609600">
              <a:buNone/>
            </a:pPr>
            <a:r>
              <a:rPr lang="ru-RU" dirty="0" smtClean="0"/>
              <a:t>2. Найти идею решения.</a:t>
            </a:r>
          </a:p>
          <a:p>
            <a:pPr marL="609600" indent="-609600">
              <a:buNone/>
            </a:pPr>
            <a:endParaRPr lang="ru-RU" dirty="0" smtClean="0"/>
          </a:p>
          <a:p>
            <a:pPr marL="609600" indent="-609600">
              <a:buNone/>
            </a:pPr>
            <a:r>
              <a:rPr lang="ru-RU" dirty="0" smtClean="0"/>
              <a:t>3. Проверить на применение сквозного метода, </a:t>
            </a:r>
          </a:p>
          <a:p>
            <a:pPr marL="609600" indent="-609600"/>
            <a:endParaRPr lang="ru-RU" sz="1300" dirty="0" smtClean="0"/>
          </a:p>
          <a:p>
            <a:pPr marL="92075" indent="-92075">
              <a:buNone/>
            </a:pPr>
            <a:r>
              <a:rPr lang="ru-RU" dirty="0" smtClean="0"/>
              <a:t>4. Выстроить алгоритм, дойти в решении до базовой задачи.</a:t>
            </a:r>
          </a:p>
          <a:p>
            <a:pPr marL="92075" indent="-92075">
              <a:buNone/>
            </a:pPr>
            <a:endParaRPr lang="ru-RU" dirty="0" smtClean="0"/>
          </a:p>
          <a:p>
            <a:pPr marL="92075" indent="-92075">
              <a:buNone/>
            </a:pPr>
            <a:r>
              <a:rPr lang="ru-RU" dirty="0" smtClean="0"/>
              <a:t>5. Решить базовую задачу,</a:t>
            </a:r>
          </a:p>
          <a:p>
            <a:pPr marL="609600" indent="-609600">
              <a:buNone/>
            </a:pPr>
            <a:r>
              <a:rPr lang="ru-RU" dirty="0" smtClean="0"/>
              <a:t>записать ответ.</a:t>
            </a:r>
            <a:endParaRPr lang="ru-RU" dirty="0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4572000" y="2428868"/>
          <a:ext cx="2560337" cy="571504"/>
        </p:xfrm>
        <a:graphic>
          <a:graphicData uri="http://schemas.openxmlformats.org/presentationml/2006/ole">
            <p:oleObj spid="_x0000_s83970" name="Формула" r:id="rId4" imgW="1066800" imgH="24130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5000628" y="3571876"/>
          <a:ext cx="3357586" cy="572582"/>
        </p:xfrm>
        <a:graphic>
          <a:graphicData uri="http://schemas.openxmlformats.org/presentationml/2006/ole">
            <p:oleObj spid="_x0000_s83971" name="Формула" r:id="rId5" imgW="1587500" imgH="241300" progId="Equation.3">
              <p:embed/>
            </p:oleObj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4429124" y="5357826"/>
          <a:ext cx="2344225" cy="1106488"/>
        </p:xfrm>
        <a:graphic>
          <a:graphicData uri="http://schemas.openxmlformats.org/presentationml/2006/ole">
            <p:oleObj spid="_x0000_s83973" name="Формула" r:id="rId6" imgW="952200" imgH="457200" progId="Equation.3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071670" y="6215082"/>
          <a:ext cx="2122729" cy="428628"/>
        </p:xfrm>
        <a:graphic>
          <a:graphicData uri="http://schemas.openxmlformats.org/presentationml/2006/ole">
            <p:oleObj spid="_x0000_s83975" name="Формула" r:id="rId7" imgW="990170" imgH="203112" progId="Equation.3">
              <p:embed/>
            </p:oleObj>
          </a:graphicData>
        </a:graphic>
      </p:graphicFrame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0" y="415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4876" y="314324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80000"/>
                </a:solidFill>
              </a:rPr>
              <a:t>Произведение равно нулю</a:t>
            </a:r>
            <a:endParaRPr lang="ru-RU" sz="2400" b="1" dirty="0">
              <a:solidFill>
                <a:srgbClr val="68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164305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80000"/>
                </a:solidFill>
              </a:rPr>
              <a:t>Иррациональное уравнение</a:t>
            </a:r>
            <a:endParaRPr lang="ru-RU" sz="2400" b="1" dirty="0">
              <a:solidFill>
                <a:srgbClr val="68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48" y="92867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Решить уравнение</a:t>
            </a:r>
            <a:endParaRPr lang="ru-RU" sz="2800" b="1" dirty="0"/>
          </a:p>
        </p:txBody>
      </p:sp>
      <p:graphicFrame>
        <p:nvGraphicFramePr>
          <p:cNvPr id="78867" name="Object 19"/>
          <p:cNvGraphicFramePr>
            <a:graphicFrameLocks noChangeAspect="1"/>
          </p:cNvGraphicFramePr>
          <p:nvPr/>
        </p:nvGraphicFramePr>
        <p:xfrm>
          <a:off x="5500694" y="928670"/>
          <a:ext cx="2354263" cy="500063"/>
        </p:xfrm>
        <a:graphic>
          <a:graphicData uri="http://schemas.openxmlformats.org/presentationml/2006/ole">
            <p:oleObj spid="_x0000_s83976" name="Формула" r:id="rId8" imgW="1079500" imgH="22860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143504" y="4572008"/>
            <a:ext cx="4000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80000"/>
                </a:solidFill>
              </a:rPr>
              <a:t>Базовое иррациональное уравнение</a:t>
            </a:r>
            <a:endParaRPr lang="ru-RU" sz="2400" b="1" dirty="0">
              <a:solidFill>
                <a:srgbClr val="680000"/>
              </a:solidFill>
            </a:endParaRPr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5214942" y="4143380"/>
          <a:ext cx="1443037" cy="473075"/>
        </p:xfrm>
        <a:graphic>
          <a:graphicData uri="http://schemas.openxmlformats.org/presentationml/2006/ole">
            <p:oleObj spid="_x0000_s83977" name="Формула" r:id="rId9" imgW="685800" imgH="22860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571472" y="1500174"/>
            <a:ext cx="807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1472" y="2357430"/>
            <a:ext cx="807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1472" y="3071810"/>
            <a:ext cx="807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034" y="4143380"/>
            <a:ext cx="807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34" y="5357826"/>
            <a:ext cx="807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Идеи развития и познания математики </a:t>
            </a:r>
            <a:endParaRPr lang="ru-RU" sz="3600" b="1" dirty="0">
              <a:solidFill>
                <a:srgbClr val="68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20" y="4572008"/>
            <a:ext cx="8572560" cy="20717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Методологические линии:</a:t>
            </a:r>
          </a:p>
          <a:p>
            <a:r>
              <a:rPr lang="ru-RU" dirty="0" smtClean="0"/>
              <a:t>Взаимно обратных действий,</a:t>
            </a:r>
          </a:p>
          <a:p>
            <a:r>
              <a:rPr lang="ru-RU" dirty="0" smtClean="0"/>
              <a:t>Порядка действий и последней операции,</a:t>
            </a:r>
          </a:p>
          <a:p>
            <a:r>
              <a:rPr lang="ru-RU" dirty="0" smtClean="0"/>
              <a:t>Равенства.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1643050"/>
            <a:ext cx="30718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Единицы знаний восходят</a:t>
            </a:r>
          </a:p>
          <a:p>
            <a:pPr algn="ctr"/>
            <a:r>
              <a:rPr lang="ru-RU" sz="2800" b="1" dirty="0" smtClean="0"/>
              <a:t>  к общим идеям развития и познания математики 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285720" y="3000372"/>
            <a:ext cx="1357322" cy="1143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895233">
            <a:off x="248426" y="332860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Знание 1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>
          <a:xfrm>
            <a:off x="3929058" y="1142984"/>
            <a:ext cx="1357322" cy="1143008"/>
          </a:xfrm>
          <a:prstGeom prst="ellipse">
            <a:avLst/>
          </a:prstGeom>
          <a:solidFill>
            <a:srgbClr val="F4CC84">
              <a:alpha val="7254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43306" y="2571744"/>
            <a:ext cx="1357322" cy="1143008"/>
          </a:xfrm>
          <a:prstGeom prst="ellipse">
            <a:avLst/>
          </a:prstGeom>
          <a:solidFill>
            <a:srgbClr val="BF8ECC">
              <a:alpha val="9764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509590">
            <a:off x="2005758" y="3165775"/>
            <a:ext cx="1357322" cy="1143008"/>
          </a:xfrm>
          <a:prstGeom prst="ellipse">
            <a:avLst/>
          </a:prstGeom>
          <a:solidFill>
            <a:srgbClr val="F3F6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00232" y="350043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Знание 2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 rot="20310163">
            <a:off x="3606763" y="288891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Знание 3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 rot="19984217">
            <a:off x="3884698" y="137005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Знание 4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158" y="1000108"/>
            <a:ext cx="285752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TextBox 14"/>
          <p:cNvSpPr txBox="1"/>
          <p:nvPr/>
        </p:nvSpPr>
        <p:spPr>
          <a:xfrm>
            <a:off x="500034" y="1214422"/>
            <a:ext cx="2571736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Идеи познания математики</a:t>
            </a:r>
            <a:endParaRPr lang="ru-RU" sz="2800" b="1" dirty="0"/>
          </a:p>
        </p:txBody>
      </p:sp>
      <p:cxnSp>
        <p:nvCxnSpPr>
          <p:cNvPr id="17" name="Прямая со стрелкой 16"/>
          <p:cNvCxnSpPr>
            <a:endCxn id="14" idx="3"/>
          </p:cNvCxnSpPr>
          <p:nvPr/>
        </p:nvCxnSpPr>
        <p:spPr>
          <a:xfrm rot="10800000">
            <a:off x="3214678" y="1643050"/>
            <a:ext cx="714380" cy="71438"/>
          </a:xfrm>
          <a:prstGeom prst="straightConnector1">
            <a:avLst/>
          </a:prstGeom>
          <a:ln w="25400">
            <a:solidFill>
              <a:srgbClr val="68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1"/>
          </p:cNvCxnSpPr>
          <p:nvPr/>
        </p:nvCxnSpPr>
        <p:spPr>
          <a:xfrm rot="16200000" flipV="1">
            <a:off x="3230371" y="2127423"/>
            <a:ext cx="524580" cy="698841"/>
          </a:xfrm>
          <a:prstGeom prst="straightConnector1">
            <a:avLst/>
          </a:prstGeom>
          <a:ln w="25400">
            <a:solidFill>
              <a:srgbClr val="68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1035819" y="2393149"/>
            <a:ext cx="642942" cy="571504"/>
          </a:xfrm>
          <a:prstGeom prst="straightConnector1">
            <a:avLst/>
          </a:prstGeom>
          <a:ln w="25400">
            <a:solidFill>
              <a:srgbClr val="68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V="1">
            <a:off x="2035951" y="2678901"/>
            <a:ext cx="1000132" cy="71438"/>
          </a:xfrm>
          <a:prstGeom prst="straightConnector1">
            <a:avLst/>
          </a:prstGeom>
          <a:ln w="25400">
            <a:solidFill>
              <a:srgbClr val="68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285720" y="857232"/>
          <a:ext cx="864399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107"/>
                <a:gridCol w="68688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sz="2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>
                          <a:solidFill>
                            <a:schemeClr val="tx1"/>
                          </a:solidFill>
                        </a:rPr>
                        <a:t>Линия взаимно-обратных действий</a:t>
                      </a:r>
                      <a:endParaRPr lang="ru-RU" sz="2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Нач</a:t>
                      </a:r>
                      <a:r>
                        <a:rPr lang="ru-RU" sz="2400" dirty="0" smtClean="0"/>
                        <a:t>. школа</a:t>
                      </a:r>
                      <a:endParaRPr lang="ru-RU" sz="2400" dirty="0"/>
                    </a:p>
                  </a:txBody>
                  <a:tcP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Обратная операция, обратная задача</a:t>
                      </a:r>
                      <a:endParaRPr lang="ru-RU" sz="2400" dirty="0"/>
                    </a:p>
                  </a:txBody>
                  <a:tcPr>
                    <a:solidFill>
                      <a:srgbClr val="E4F6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5-6 классы</a:t>
                      </a:r>
                      <a:endParaRPr lang="ru-RU" sz="2400" dirty="0"/>
                    </a:p>
                  </a:txBody>
                  <a:tcP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Взаимно-обратные  действия (например, разложить многочлен на множители – представить выражение в виде многочлена)</a:t>
                      </a:r>
                      <a:endParaRPr lang="ru-RU" sz="2400" dirty="0"/>
                    </a:p>
                  </a:txBody>
                  <a:tcPr>
                    <a:solidFill>
                      <a:srgbClr val="E4F6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7-11 классы</a:t>
                      </a:r>
                      <a:endParaRPr lang="ru-RU" sz="2400" dirty="0"/>
                    </a:p>
                  </a:txBody>
                  <a:tcP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Взаимно-обратные операции (например, возведение в степень – извлечение корня), обратные</a:t>
                      </a:r>
                      <a:r>
                        <a:rPr lang="ru-RU" sz="2400" baseline="0" dirty="0" smtClean="0"/>
                        <a:t> действия, обратные задачи, обратные теоремы (свойства и признаки</a:t>
                      </a:r>
                      <a:r>
                        <a:rPr lang="ru-RU" sz="2400" baseline="0" dirty="0" smtClean="0"/>
                        <a:t>), обратные функции</a:t>
                      </a:r>
                      <a:endParaRPr lang="ru-RU" sz="2400" dirty="0"/>
                    </a:p>
                  </a:txBody>
                  <a:tcPr>
                    <a:solidFill>
                      <a:srgbClr val="E4F6DE"/>
                    </a:solidFill>
                  </a:tcPr>
                </a:tc>
              </a:tr>
            </a:tbl>
          </a:graphicData>
        </a:graphic>
      </p:graphicFrame>
      <p:sp>
        <p:nvSpPr>
          <p:cNvPr id="6" name="Содержимое 3"/>
          <p:cNvSpPr txBox="1">
            <a:spLocks/>
          </p:cNvSpPr>
          <p:nvPr/>
        </p:nvSpPr>
        <p:spPr>
          <a:xfrm>
            <a:off x="285720" y="4786322"/>
            <a:ext cx="8858280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/>
              <a:t>П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озволяет прогнозировать развитие математических знаний,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Облегчает понимание сложных понятий и операций:        корня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степени и извлечения корня, логарифма и логарифмирования, обратных тригонометрических действий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680000"/>
                </a:solidFill>
              </a:rPr>
              <a:t>Взаимно-обратные действия </a:t>
            </a:r>
            <a:br>
              <a:rPr lang="ru-RU" sz="4000" b="1" dirty="0" smtClean="0">
                <a:solidFill>
                  <a:srgbClr val="680000"/>
                </a:solidFill>
              </a:rPr>
            </a:br>
            <a:endParaRPr lang="ru-RU" sz="4000" b="1" dirty="0">
              <a:solidFill>
                <a:srgbClr val="68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1785926"/>
            <a:ext cx="850112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57158" y="2928934"/>
            <a:ext cx="850112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4500570"/>
            <a:ext cx="8501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64315" y="2893215"/>
            <a:ext cx="31432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11085" t="28148" r="9886" b="20185"/>
          <a:stretch>
            <a:fillRect/>
          </a:stretch>
        </p:blipFill>
        <p:spPr bwMode="auto">
          <a:xfrm>
            <a:off x="0" y="357166"/>
            <a:ext cx="935834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00364" y="2857496"/>
            <a:ext cx="3429024" cy="1643074"/>
          </a:xfrm>
          <a:prstGeom prst="roundRect">
            <a:avLst/>
          </a:prstGeom>
          <a:solidFill>
            <a:srgbClr val="FEDFCE">
              <a:alpha val="9568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00364" y="2928934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800" b="1" dirty="0" smtClean="0"/>
              <a:t>Порядок действий</a:t>
            </a:r>
          </a:p>
          <a:p>
            <a:pPr algn="ctr"/>
            <a:r>
              <a:rPr lang="ru-RU" sz="2800" b="1" dirty="0" smtClean="0"/>
              <a:t> и последняя операция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3357562"/>
            <a:ext cx="2143140" cy="10001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929198"/>
            <a:ext cx="2286016" cy="12858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86578" y="3429000"/>
            <a:ext cx="2000232" cy="107157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3357562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Правильность вычислений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3429000"/>
            <a:ext cx="2071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Сокращение </a:t>
            </a:r>
          </a:p>
          <a:p>
            <a:pPr algn="ctr"/>
            <a:r>
              <a:rPr lang="ru-RU" sz="2400" b="1" dirty="0" smtClean="0"/>
              <a:t>дробей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492919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Выражение величины</a:t>
            </a:r>
          </a:p>
          <a:p>
            <a:pPr algn="ctr"/>
            <a:r>
              <a:rPr lang="ru-RU" sz="2400" b="1" dirty="0" smtClean="0"/>
              <a:t> из формулы</a:t>
            </a:r>
            <a:endParaRPr lang="ru-RU" sz="2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15140" y="5214950"/>
            <a:ext cx="2071702" cy="92869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858016" y="521495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Решение уравнений</a:t>
            </a:r>
            <a:endParaRPr lang="ru-RU" sz="2400" b="1" dirty="0"/>
          </a:p>
        </p:txBody>
      </p:sp>
      <p:cxnSp>
        <p:nvCxnSpPr>
          <p:cNvPr id="31" name="Прямая со стрелкой 30"/>
          <p:cNvCxnSpPr>
            <a:stCxn id="6" idx="3"/>
          </p:cNvCxnSpPr>
          <p:nvPr/>
        </p:nvCxnSpPr>
        <p:spPr>
          <a:xfrm>
            <a:off x="6429388" y="3679033"/>
            <a:ext cx="357190" cy="178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4446983" y="4911339"/>
            <a:ext cx="1000132" cy="1785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1"/>
          </p:cNvCxnSpPr>
          <p:nvPr/>
        </p:nvCxnSpPr>
        <p:spPr>
          <a:xfrm rot="10800000" flipV="1">
            <a:off x="2357422" y="3679033"/>
            <a:ext cx="642942" cy="357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2357422" y="4500570"/>
            <a:ext cx="857256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3214678" y="5500702"/>
            <a:ext cx="3000396" cy="10001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3286116" y="5500702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Преобразование </a:t>
            </a:r>
          </a:p>
          <a:p>
            <a:pPr algn="ctr"/>
            <a:r>
              <a:rPr lang="ru-RU" sz="2400" b="1" dirty="0" smtClean="0"/>
              <a:t>графика функции</a:t>
            </a:r>
            <a:endParaRPr lang="ru-RU" sz="2400" b="1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6215074" y="4500570"/>
            <a:ext cx="107157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715404" cy="6540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Порядок действий и последняя операция</a:t>
            </a:r>
            <a:endParaRPr lang="ru-RU" sz="3600" b="1" dirty="0">
              <a:solidFill>
                <a:srgbClr val="68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786" y="1071546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Font typeface="Arial" pitchFamily="34" charset="0"/>
              <a:buChar char="•"/>
            </a:pPr>
            <a:r>
              <a:rPr lang="ru-RU" sz="2800" b="1" dirty="0" smtClean="0"/>
              <a:t>Алгоритмы решения задач.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ru-RU" sz="2800" b="1" dirty="0" smtClean="0"/>
              <a:t>Профилактика ошибок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ru-RU" sz="2800" b="1" dirty="0" smtClean="0"/>
              <a:t>Анализ работы и самоконтроль.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5000628" y="5643578"/>
            <a:ext cx="3714776" cy="785818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5715016"/>
            <a:ext cx="3286148" cy="785818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Профилактика ошибок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572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Порядок действий </a:t>
            </a:r>
            <a:r>
              <a:rPr lang="ru-RU" sz="2800" dirty="0" smtClean="0"/>
              <a:t>– определяют ступени:   </a:t>
            </a:r>
            <a:endParaRPr lang="ru-RU" sz="2800" dirty="0" smtClean="0"/>
          </a:p>
          <a:p>
            <a:r>
              <a:rPr lang="ru-RU" sz="2800" dirty="0" smtClean="0"/>
              <a:t>1-я ступень: сложение и вычитание, </a:t>
            </a:r>
          </a:p>
          <a:p>
            <a:r>
              <a:rPr lang="ru-RU" sz="2800" dirty="0" smtClean="0"/>
              <a:t>2-я ступень: умножение и деление,</a:t>
            </a:r>
          </a:p>
          <a:p>
            <a:r>
              <a:rPr lang="ru-RU" sz="2800" dirty="0" smtClean="0"/>
              <a:t>3-я ступень: возведение в степень, извлечение корня,</a:t>
            </a:r>
          </a:p>
          <a:p>
            <a:r>
              <a:rPr lang="ru-RU" sz="2800" dirty="0" smtClean="0"/>
              <a:t>4-я ступень: знаки трансцендентных функций.</a:t>
            </a:r>
            <a:endParaRPr lang="ru-RU" sz="2800" dirty="0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357158" y="3214686"/>
          <a:ext cx="1547822" cy="571504"/>
        </p:xfrm>
        <a:graphic>
          <a:graphicData uri="http://schemas.openxmlformats.org/presentationml/2006/ole">
            <p:oleObj spid="_x0000_s137219" name="Формула" r:id="rId3" imgW="622030" imgH="203112" progId="Equation.3">
              <p:embed/>
            </p:oleObj>
          </a:graphicData>
        </a:graphic>
      </p:graphicFrame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2428860" y="3214686"/>
          <a:ext cx="2134567" cy="642942"/>
        </p:xfrm>
        <a:graphic>
          <a:graphicData uri="http://schemas.openxmlformats.org/presentationml/2006/ole">
            <p:oleObj spid="_x0000_s137218" name="Формула" r:id="rId4" imgW="787400" imgH="228600" progId="Equation.3">
              <p:embed/>
            </p:oleObj>
          </a:graphicData>
        </a:graphic>
      </p:graphicFrame>
      <p:graphicFrame>
        <p:nvGraphicFramePr>
          <p:cNvPr id="137217" name="Object 1"/>
          <p:cNvGraphicFramePr>
            <a:graphicFrameLocks noChangeAspect="1"/>
          </p:cNvGraphicFramePr>
          <p:nvPr/>
        </p:nvGraphicFramePr>
        <p:xfrm>
          <a:off x="5214942" y="3214686"/>
          <a:ext cx="3200431" cy="642942"/>
        </p:xfrm>
        <a:graphic>
          <a:graphicData uri="http://schemas.openxmlformats.org/presentationml/2006/ole">
            <p:oleObj spid="_x0000_s137217" name="Формула" r:id="rId5" imgW="1270000" imgH="228600" progId="Equation.3">
              <p:embed/>
            </p:oleObj>
          </a:graphicData>
        </a:graphic>
      </p:graphicFrame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0" y="299651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1071538" y="4143380"/>
          <a:ext cx="2833699" cy="595315"/>
        </p:xfrm>
        <a:graphic>
          <a:graphicData uri="http://schemas.openxmlformats.org/presentationml/2006/ole">
            <p:oleObj spid="_x0000_s137224" name="Формула" r:id="rId6" imgW="1143000" imgH="228600" progId="Equation.3">
              <p:embed/>
            </p:oleObj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4857752" y="4143380"/>
          <a:ext cx="2286016" cy="520578"/>
        </p:xfrm>
        <a:graphic>
          <a:graphicData uri="http://schemas.openxmlformats.org/presentationml/2006/ole">
            <p:oleObj spid="_x0000_s137223" name="Формула" r:id="rId7" imgW="926698" imgH="177723" progId="Equation.3">
              <p:embed/>
            </p:oleObj>
          </a:graphicData>
        </a:graphic>
      </p:graphicFrame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7232" name="Object 16"/>
          <p:cNvGraphicFramePr>
            <a:graphicFrameLocks noChangeAspect="1"/>
          </p:cNvGraphicFramePr>
          <p:nvPr/>
        </p:nvGraphicFramePr>
        <p:xfrm>
          <a:off x="7000892" y="5715016"/>
          <a:ext cx="1647546" cy="585790"/>
        </p:xfrm>
        <a:graphic>
          <a:graphicData uri="http://schemas.openxmlformats.org/presentationml/2006/ole">
            <p:oleObj spid="_x0000_s137232" name="Формула" r:id="rId8" imgW="444240" imgH="228600" progId="Equation.3">
              <p:embed/>
            </p:oleObj>
          </a:graphicData>
        </a:graphic>
      </p:graphicFrame>
      <p:graphicFrame>
        <p:nvGraphicFramePr>
          <p:cNvPr id="137231" name="Object 15"/>
          <p:cNvGraphicFramePr>
            <a:graphicFrameLocks noChangeAspect="1"/>
          </p:cNvGraphicFramePr>
          <p:nvPr/>
        </p:nvGraphicFramePr>
        <p:xfrm>
          <a:off x="5072066" y="5643578"/>
          <a:ext cx="1398994" cy="714380"/>
        </p:xfrm>
        <a:graphic>
          <a:graphicData uri="http://schemas.openxmlformats.org/presentationml/2006/ole">
            <p:oleObj spid="_x0000_s137231" name="Формула" r:id="rId9" imgW="444307" imgH="228501" progId="Equation.3">
              <p:embed/>
            </p:oleObj>
          </a:graphicData>
        </a:graphic>
      </p:graphicFrame>
      <p:graphicFrame>
        <p:nvGraphicFramePr>
          <p:cNvPr id="137230" name="Object 14"/>
          <p:cNvGraphicFramePr>
            <a:graphicFrameLocks noChangeAspect="1"/>
          </p:cNvGraphicFramePr>
          <p:nvPr/>
        </p:nvGraphicFramePr>
        <p:xfrm>
          <a:off x="2214546" y="5715016"/>
          <a:ext cx="1181473" cy="714380"/>
        </p:xfrm>
        <a:graphic>
          <a:graphicData uri="http://schemas.openxmlformats.org/presentationml/2006/ole">
            <p:oleObj spid="_x0000_s137230" name="Формула" r:id="rId10" imgW="406224" imgH="241195" progId="Equation.3">
              <p:embed/>
            </p:oleObj>
          </a:graphicData>
        </a:graphic>
      </p:graphicFrame>
      <p:graphicFrame>
        <p:nvGraphicFramePr>
          <p:cNvPr id="137229" name="Object 13"/>
          <p:cNvGraphicFramePr>
            <a:graphicFrameLocks noChangeAspect="1"/>
          </p:cNvGraphicFramePr>
          <p:nvPr/>
        </p:nvGraphicFramePr>
        <p:xfrm>
          <a:off x="285720" y="5715016"/>
          <a:ext cx="1211698" cy="642942"/>
        </p:xfrm>
        <a:graphic>
          <a:graphicData uri="http://schemas.openxmlformats.org/presentationml/2006/ole">
            <p:oleObj spid="_x0000_s137229" name="Формула" r:id="rId11" imgW="469696" imgH="241195" progId="Equation.3">
              <p:embed/>
            </p:oleObj>
          </a:graphicData>
        </a:graphic>
      </p:graphicFrame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00034" y="5000636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Сложности в определении порядка действий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429388" y="585789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43042" y="57864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Профилактика ошибок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928670"/>
            <a:ext cx="857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Конструкция выражения – название по последнему действию: сумма, разность, произведение, частное, степень, корень и т.д.</a:t>
            </a:r>
            <a:endParaRPr lang="ru-RU" sz="2800" dirty="0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6193" name="Object 1"/>
          <p:cNvGraphicFramePr>
            <a:graphicFrameLocks noChangeAspect="1"/>
          </p:cNvGraphicFramePr>
          <p:nvPr/>
        </p:nvGraphicFramePr>
        <p:xfrm>
          <a:off x="714348" y="2500306"/>
          <a:ext cx="1131728" cy="500066"/>
        </p:xfrm>
        <a:graphic>
          <a:graphicData uri="http://schemas.openxmlformats.org/presentationml/2006/ole">
            <p:oleObj spid="_x0000_s136193" name="Формула" r:id="rId3" imgW="405872" imgH="177569" progId="Equation.3">
              <p:embed/>
            </p:oleObj>
          </a:graphicData>
        </a:graphic>
      </p:graphicFrame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1857356" y="2500306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сумма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446130" y="2500306"/>
          <a:ext cx="1683896" cy="642942"/>
        </p:xfrm>
        <a:graphic>
          <a:graphicData uri="http://schemas.openxmlformats.org/presentationml/2006/ole">
            <p:oleObj spid="_x0000_s136196" name="Формула" r:id="rId4" imgW="520474" imgH="203112" progId="Equation.3">
              <p:embed/>
            </p:oleObj>
          </a:graphicData>
        </a:graphic>
      </p:graphicFrame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6143636" y="2500306"/>
            <a:ext cx="2852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произведение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644525" y="3536950"/>
          <a:ext cx="1273175" cy="571500"/>
        </p:xfrm>
        <a:graphic>
          <a:graphicData uri="http://schemas.openxmlformats.org/presentationml/2006/ole">
            <p:oleObj spid="_x0000_s136199" name="Формула" r:id="rId5" imgW="457200" imgH="203040" progId="Equation.3">
              <p:embed/>
            </p:oleObj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143108" y="3571876"/>
            <a:ext cx="2000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разность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357950" y="3429000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степень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4822825" y="3446463"/>
          <a:ext cx="1344613" cy="679450"/>
        </p:xfrm>
        <a:graphic>
          <a:graphicData uri="http://schemas.openxmlformats.org/presentationml/2006/ole">
            <p:oleObj spid="_x0000_s136200" name="Формула" r:id="rId6" imgW="482400" imgH="241200" progId="Equation.3">
              <p:embed/>
            </p:oleObj>
          </a:graphicData>
        </a:graphic>
      </p:graphicFrame>
      <p:pic>
        <p:nvPicPr>
          <p:cNvPr id="15" name="Рисунок 1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4643446"/>
            <a:ext cx="414340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57158" y="4926939"/>
            <a:ext cx="4000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Распространённая ошибка сокращения дроби: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Состояние обученности математике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084"/>
            <a:ext cx="8929718" cy="607225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Начальная школа </a:t>
            </a:r>
            <a:r>
              <a:rPr lang="ru-RU" dirty="0" smtClean="0"/>
              <a:t>– много </a:t>
            </a:r>
            <a:r>
              <a:rPr lang="ru-RU" dirty="0" smtClean="0"/>
              <a:t>учеников </a:t>
            </a:r>
            <a:r>
              <a:rPr lang="ru-RU" dirty="0" smtClean="0"/>
              <a:t>имеют хорошие отметки.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5-6 </a:t>
            </a:r>
            <a:r>
              <a:rPr lang="ru-RU" b="1" dirty="0" err="1" smtClean="0"/>
              <a:t>кл</a:t>
            </a:r>
            <a:r>
              <a:rPr lang="ru-RU" b="1" dirty="0" smtClean="0"/>
              <a:t>. </a:t>
            </a:r>
            <a:r>
              <a:rPr lang="ru-RU" dirty="0" smtClean="0"/>
              <a:t>– </a:t>
            </a:r>
            <a:r>
              <a:rPr lang="ru-RU" dirty="0" smtClean="0"/>
              <a:t> </a:t>
            </a:r>
            <a:r>
              <a:rPr lang="ru-RU" dirty="0" smtClean="0"/>
              <a:t>увеличивается объём знаний. Отметки ниже.</a:t>
            </a:r>
          </a:p>
          <a:p>
            <a:r>
              <a:rPr lang="ru-RU" b="1" dirty="0" smtClean="0"/>
              <a:t>С 7 </a:t>
            </a:r>
            <a:r>
              <a:rPr lang="ru-RU" b="1" dirty="0" err="1" smtClean="0"/>
              <a:t>кл</a:t>
            </a:r>
            <a:r>
              <a:rPr lang="ru-RU" b="1" dirty="0" smtClean="0"/>
              <a:t>. </a:t>
            </a:r>
            <a:r>
              <a:rPr lang="ru-RU" dirty="0" smtClean="0"/>
              <a:t>–  падение вычислительных навыков.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Далее результаты неутешительны:</a:t>
            </a:r>
          </a:p>
          <a:p>
            <a:r>
              <a:rPr lang="ru-RU" dirty="0" smtClean="0"/>
              <a:t>Решать  </a:t>
            </a:r>
            <a:r>
              <a:rPr lang="ru-RU" dirty="0" smtClean="0"/>
              <a:t>текстовые задачи многие ученики не </a:t>
            </a:r>
            <a:r>
              <a:rPr lang="ru-RU" dirty="0" smtClean="0"/>
              <a:t>могут.</a:t>
            </a:r>
          </a:p>
          <a:p>
            <a:pPr>
              <a:buNone/>
            </a:pPr>
            <a:endParaRPr lang="ru-RU" sz="1300" dirty="0" smtClean="0"/>
          </a:p>
          <a:p>
            <a:r>
              <a:rPr lang="ru-RU" dirty="0" smtClean="0"/>
              <a:t> Обратные операции (корни</a:t>
            </a:r>
            <a:r>
              <a:rPr lang="ru-RU" dirty="0" smtClean="0"/>
              <a:t>, логарифмы и обратные тригонометрические </a:t>
            </a:r>
            <a:r>
              <a:rPr lang="ru-RU" dirty="0" smtClean="0"/>
              <a:t>функции) </a:t>
            </a:r>
            <a:r>
              <a:rPr lang="ru-RU" dirty="0" smtClean="0"/>
              <a:t>с трудом </a:t>
            </a:r>
            <a:r>
              <a:rPr lang="ru-RU" dirty="0" smtClean="0"/>
              <a:t>усваивают.</a:t>
            </a:r>
          </a:p>
          <a:p>
            <a:pPr>
              <a:buNone/>
            </a:pPr>
            <a:endParaRPr lang="ru-RU" sz="1300" dirty="0" smtClean="0"/>
          </a:p>
          <a:p>
            <a:r>
              <a:rPr lang="ru-RU" dirty="0" smtClean="0"/>
              <a:t>Нахождение ОДЗ </a:t>
            </a:r>
            <a:r>
              <a:rPr lang="ru-RU" dirty="0" smtClean="0"/>
              <a:t>выражений, решение иррациональных и логарифмических неравенств, </a:t>
            </a:r>
            <a:r>
              <a:rPr lang="ru-RU" dirty="0" smtClean="0"/>
              <a:t>различных </a:t>
            </a:r>
            <a:r>
              <a:rPr lang="ru-RU" dirty="0" smtClean="0"/>
              <a:t>заданий с </a:t>
            </a:r>
            <a:r>
              <a:rPr lang="ru-RU" dirty="0" smtClean="0"/>
              <a:t>модулем вызывают </a:t>
            </a:r>
            <a:r>
              <a:rPr lang="ru-RU" dirty="0" smtClean="0"/>
              <a:t>большие затруднения. </a:t>
            </a:r>
            <a:endParaRPr lang="ru-RU" dirty="0" smtClean="0"/>
          </a:p>
          <a:p>
            <a:pPr>
              <a:buNone/>
            </a:pPr>
            <a:endParaRPr lang="ru-RU" sz="1300" dirty="0" smtClean="0"/>
          </a:p>
          <a:p>
            <a:r>
              <a:rPr lang="ru-RU" dirty="0" smtClean="0"/>
              <a:t>Наиболее </a:t>
            </a:r>
            <a:r>
              <a:rPr lang="ru-RU" dirty="0" smtClean="0"/>
              <a:t>трудными для </a:t>
            </a:r>
            <a:r>
              <a:rPr lang="ru-RU" dirty="0" smtClean="0"/>
              <a:t>усвоения </a:t>
            </a:r>
            <a:r>
              <a:rPr lang="ru-RU" dirty="0" smtClean="0"/>
              <a:t>являются понятия обратной и сложной функции, исследование функций и преобразование </a:t>
            </a:r>
            <a:r>
              <a:rPr lang="ru-RU" dirty="0" smtClean="0"/>
              <a:t>графиков, теория </a:t>
            </a:r>
            <a:r>
              <a:rPr lang="ru-RU" dirty="0" smtClean="0"/>
              <a:t>равносильности в целом.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80000"/>
                </a:solidFill>
              </a:rPr>
              <a:t>Порядок действий</a:t>
            </a:r>
            <a:endParaRPr lang="ru-RU" dirty="0">
              <a:solidFill>
                <a:srgbClr val="68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 Выражение переменной из равенства: последовательное применение обратных операций к последнему действию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500694" y="3929066"/>
          <a:ext cx="3032125" cy="1069975"/>
        </p:xfrm>
        <a:graphic>
          <a:graphicData uri="http://schemas.openxmlformats.org/presentationml/2006/ole">
            <p:oleObj spid="_x0000_s84994" name="Формула" r:id="rId3" imgW="1218671" imgH="431613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357554" y="2552699"/>
          <a:ext cx="2071701" cy="1051283"/>
        </p:xfrm>
        <a:graphic>
          <a:graphicData uri="http://schemas.openxmlformats.org/presentationml/2006/ole">
            <p:oleObj spid="_x0000_s84995" name="Формула" r:id="rId4" imgW="825500" imgH="4191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215074" y="2428868"/>
          <a:ext cx="1785950" cy="906962"/>
        </p:xfrm>
        <a:graphic>
          <a:graphicData uri="http://schemas.openxmlformats.org/presentationml/2006/ole">
            <p:oleObj spid="_x0000_s84996" name="Формула" r:id="rId5" imgW="774364" imgH="393529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28596" y="2786058"/>
          <a:ext cx="2241550" cy="536575"/>
        </p:xfrm>
        <a:graphic>
          <a:graphicData uri="http://schemas.openxmlformats.org/presentationml/2006/ole">
            <p:oleObj spid="_x0000_s84997" name="Формула" r:id="rId6" imgW="901309" imgH="215806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7158" y="3786190"/>
            <a:ext cx="49292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Построение графиков функций: </a:t>
            </a:r>
            <a:r>
              <a:rPr lang="ru-RU" sz="2800" b="1" smtClean="0"/>
              <a:t>применение прямых операций</a:t>
            </a:r>
            <a:r>
              <a:rPr lang="ru-RU" sz="2800" b="1" dirty="0" smtClean="0"/>
              <a:t>, начиная с первой. 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5643578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680000"/>
                </a:solidFill>
              </a:rPr>
              <a:t>Точное исполнение алгоритма – </a:t>
            </a:r>
          </a:p>
          <a:p>
            <a:pPr algn="ctr"/>
            <a:r>
              <a:rPr lang="ru-RU" sz="3200" b="1" dirty="0" smtClean="0">
                <a:solidFill>
                  <a:srgbClr val="680000"/>
                </a:solidFill>
              </a:rPr>
              <a:t>залог оперативного и верного решения  </a:t>
            </a:r>
            <a:endParaRPr lang="ru-RU" sz="3200" b="1" dirty="0">
              <a:solidFill>
                <a:srgbClr val="6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Равенство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4147" name="Group 3"/>
          <p:cNvGrpSpPr>
            <a:grpSpLocks/>
          </p:cNvGrpSpPr>
          <p:nvPr/>
        </p:nvGrpSpPr>
        <p:grpSpPr bwMode="auto">
          <a:xfrm>
            <a:off x="714348" y="1071546"/>
            <a:ext cx="7643866" cy="2286092"/>
            <a:chOff x="2443" y="11757"/>
            <a:chExt cx="7624" cy="1718"/>
          </a:xfrm>
        </p:grpSpPr>
        <p:sp>
          <p:nvSpPr>
            <p:cNvPr id="134148" name="Text Box 4"/>
            <p:cNvSpPr txBox="1">
              <a:spLocks noChangeArrowheads="1"/>
            </p:cNvSpPr>
            <p:nvPr/>
          </p:nvSpPr>
          <p:spPr bwMode="auto">
            <a:xfrm>
              <a:off x="4552" y="11757"/>
              <a:ext cx="3001" cy="7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Математические равенства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49" name="Text Box 5"/>
            <p:cNvSpPr txBox="1">
              <a:spLocks noChangeArrowheads="1"/>
            </p:cNvSpPr>
            <p:nvPr/>
          </p:nvSpPr>
          <p:spPr bwMode="auto">
            <a:xfrm>
              <a:off x="2443" y="12710"/>
              <a:ext cx="1614" cy="4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Функции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50" name="Text Box 6"/>
            <p:cNvSpPr txBox="1">
              <a:spLocks noChangeArrowheads="1"/>
            </p:cNvSpPr>
            <p:nvPr/>
          </p:nvSpPr>
          <p:spPr bwMode="auto">
            <a:xfrm>
              <a:off x="4425" y="13110"/>
              <a:ext cx="1698" cy="3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Формулы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51" name="Text Box 7"/>
            <p:cNvSpPr txBox="1">
              <a:spLocks noChangeArrowheads="1"/>
            </p:cNvSpPr>
            <p:nvPr/>
          </p:nvSpPr>
          <p:spPr bwMode="auto">
            <a:xfrm>
              <a:off x="6536" y="13110"/>
              <a:ext cx="1701" cy="3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Уравнения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8452" y="12710"/>
              <a:ext cx="1615" cy="4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Тождества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4153" name="AutoShape 9"/>
            <p:cNvCxnSpPr>
              <a:cxnSpLocks noChangeShapeType="1"/>
            </p:cNvCxnSpPr>
            <p:nvPr/>
          </p:nvCxnSpPr>
          <p:spPr bwMode="auto">
            <a:xfrm>
              <a:off x="6899" y="12496"/>
              <a:ext cx="1553" cy="4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4154" name="AutoShape 10"/>
            <p:cNvCxnSpPr>
              <a:cxnSpLocks noChangeShapeType="1"/>
            </p:cNvCxnSpPr>
            <p:nvPr/>
          </p:nvCxnSpPr>
          <p:spPr bwMode="auto">
            <a:xfrm>
              <a:off x="6536" y="12496"/>
              <a:ext cx="693" cy="6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4155" name="AutoShape 11"/>
            <p:cNvCxnSpPr>
              <a:cxnSpLocks noChangeShapeType="1"/>
            </p:cNvCxnSpPr>
            <p:nvPr/>
          </p:nvCxnSpPr>
          <p:spPr bwMode="auto">
            <a:xfrm flipH="1">
              <a:off x="5422" y="12496"/>
              <a:ext cx="526" cy="6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4156" name="AutoShape 12"/>
            <p:cNvCxnSpPr>
              <a:cxnSpLocks noChangeShapeType="1"/>
            </p:cNvCxnSpPr>
            <p:nvPr/>
          </p:nvCxnSpPr>
          <p:spPr bwMode="auto">
            <a:xfrm flipH="1">
              <a:off x="4057" y="12496"/>
              <a:ext cx="1365" cy="3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6" name="TextBox 15"/>
          <p:cNvSpPr txBox="1"/>
          <p:nvPr/>
        </p:nvSpPr>
        <p:spPr>
          <a:xfrm>
            <a:off x="428596" y="4611231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5125">
              <a:buFont typeface="Arial" pitchFamily="34" charset="0"/>
              <a:buChar char="•"/>
            </a:pPr>
            <a:r>
              <a:rPr lang="ru-RU" sz="2800" dirty="0" smtClean="0"/>
              <a:t>Способствует пониманию смысла и значения</a:t>
            </a:r>
          </a:p>
          <a:p>
            <a:pPr indent="365125"/>
            <a:r>
              <a:rPr lang="ru-RU" sz="2800" dirty="0" smtClean="0"/>
              <a:t> каждого равенства. </a:t>
            </a:r>
          </a:p>
          <a:p>
            <a:pPr indent="365125">
              <a:buFont typeface="Arial" pitchFamily="34" charset="0"/>
              <a:buChar char="•"/>
            </a:pPr>
            <a:r>
              <a:rPr lang="ru-RU" sz="2800" dirty="0" smtClean="0"/>
              <a:t>Формирует  навыки проверки и самоконтроля. </a:t>
            </a:r>
          </a:p>
          <a:p>
            <a:pPr indent="365125">
              <a:buFont typeface="Arial" pitchFamily="34" charset="0"/>
              <a:buChar char="•"/>
            </a:pPr>
            <a:r>
              <a:rPr lang="ru-RU" sz="2800" dirty="0" smtClean="0"/>
              <a:t>Ведёт к усвоению теории равносильности в</a:t>
            </a:r>
          </a:p>
          <a:p>
            <a:pPr indent="365125"/>
            <a:r>
              <a:rPr lang="ru-RU" sz="2800" dirty="0" smtClean="0"/>
              <a:t> решении сложных уравнений и неравенств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388" y="1357298"/>
            <a:ext cx="207170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Определения </a:t>
            </a:r>
            <a:endParaRPr lang="ru-RU" sz="2400" dirty="0"/>
          </a:p>
        </p:txBody>
      </p:sp>
      <p:cxnSp>
        <p:nvCxnSpPr>
          <p:cNvPr id="19" name="Прямая соединительная линия 18"/>
          <p:cNvCxnSpPr>
            <a:stCxn id="134148" idx="3"/>
          </p:cNvCxnSpPr>
          <p:nvPr/>
        </p:nvCxnSpPr>
        <p:spPr>
          <a:xfrm>
            <a:off x="5837663" y="1563229"/>
            <a:ext cx="591725" cy="8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0034" y="1428736"/>
            <a:ext cx="185738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Пропорции </a:t>
            </a:r>
            <a:endParaRPr lang="ru-RU" sz="2400" dirty="0"/>
          </a:p>
        </p:txBody>
      </p:sp>
      <p:cxnSp>
        <p:nvCxnSpPr>
          <p:cNvPr id="21" name="Прямая соединительная линия 20"/>
          <p:cNvCxnSpPr>
            <a:endCxn id="134148" idx="1"/>
          </p:cNvCxnSpPr>
          <p:nvPr/>
        </p:nvCxnSpPr>
        <p:spPr>
          <a:xfrm flipV="1">
            <a:off x="2357422" y="1563229"/>
            <a:ext cx="471421" cy="8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TextBox 22"/>
          <p:cNvSpPr txBox="1"/>
          <p:nvPr/>
        </p:nvSpPr>
        <p:spPr>
          <a:xfrm>
            <a:off x="1857356" y="3714752"/>
            <a:ext cx="5357850" cy="523220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Свойства числовых равенств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643998" cy="12858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Правило: записанные </a:t>
            </a:r>
            <a:r>
              <a:rPr lang="ru-RU" dirty="0" smtClean="0"/>
              <a:t>числовые равенства должны быть </a:t>
            </a:r>
            <a:r>
              <a:rPr lang="ru-RU" dirty="0" smtClean="0"/>
              <a:t>верными, буквенные </a:t>
            </a:r>
            <a:r>
              <a:rPr lang="ru-RU" dirty="0" smtClean="0"/>
              <a:t>выражения, стоящие слева и справа от каждого знака «равно</a:t>
            </a:r>
            <a:r>
              <a:rPr lang="ru-RU" dirty="0" smtClean="0"/>
              <a:t>», </a:t>
            </a:r>
            <a:r>
              <a:rPr lang="ru-RU" dirty="0" smtClean="0"/>
              <a:t>тождественными.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Профилактика ошибок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8241" name="Object 1"/>
          <p:cNvGraphicFramePr>
            <a:graphicFrameLocks noChangeAspect="1"/>
          </p:cNvGraphicFramePr>
          <p:nvPr/>
        </p:nvGraphicFramePr>
        <p:xfrm>
          <a:off x="285720" y="857232"/>
          <a:ext cx="8389996" cy="571504"/>
        </p:xfrm>
        <a:graphic>
          <a:graphicData uri="http://schemas.openxmlformats.org/presentationml/2006/ole">
            <p:oleObj spid="_x0000_s138241" name="Формула" r:id="rId3" imgW="2908300" imgH="17780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143248"/>
            <a:ext cx="8715436" cy="3214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800" b="1" dirty="0" smtClean="0"/>
              <a:t>К</a:t>
            </a:r>
            <a:r>
              <a:rPr lang="ru-RU" sz="2800" b="1" dirty="0" smtClean="0"/>
              <a:t>ак проверить верность равенства </a:t>
            </a:r>
            <a:r>
              <a:rPr lang="ru-RU" sz="2800" b="1" dirty="0" smtClean="0"/>
              <a:t>и </a:t>
            </a:r>
            <a:r>
              <a:rPr lang="ru-RU" sz="2800" b="1" dirty="0" smtClean="0"/>
              <a:t>тождественность выражений</a:t>
            </a:r>
            <a:r>
              <a:rPr lang="ru-RU" sz="2800" b="1" dirty="0" smtClean="0"/>
              <a:t>? </a:t>
            </a:r>
            <a:endParaRPr lang="ru-RU" sz="2800" b="1" dirty="0" smtClean="0"/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 В числовом равенстве  проверяем порядок действий и каждое действие обратной операцией.</a:t>
            </a:r>
          </a:p>
          <a:p>
            <a:pPr lvl="0"/>
            <a:endParaRPr lang="ru-RU" sz="8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  В преобразовании </a:t>
            </a:r>
            <a:r>
              <a:rPr lang="ru-RU" sz="2400" dirty="0" smtClean="0"/>
              <a:t>буквенного </a:t>
            </a:r>
            <a:r>
              <a:rPr lang="ru-RU" sz="2400" dirty="0" smtClean="0"/>
              <a:t>выражения проверяем </a:t>
            </a:r>
            <a:r>
              <a:rPr lang="ru-RU" sz="2400" dirty="0" smtClean="0"/>
              <a:t>тождество </a:t>
            </a:r>
            <a:r>
              <a:rPr lang="ru-RU" sz="2400" dirty="0" smtClean="0"/>
              <a:t>относительно каждого </a:t>
            </a:r>
            <a:r>
              <a:rPr lang="ru-RU" sz="2400" dirty="0" smtClean="0"/>
              <a:t>знака «равно». Для этого подставляем вместо </a:t>
            </a:r>
            <a:r>
              <a:rPr lang="ru-RU" sz="2400" dirty="0" smtClean="0"/>
              <a:t>букв числа. </a:t>
            </a:r>
            <a:r>
              <a:rPr lang="ru-RU" sz="2400" dirty="0" smtClean="0"/>
              <a:t>Если </a:t>
            </a:r>
            <a:r>
              <a:rPr lang="ru-RU" sz="2400" dirty="0" smtClean="0"/>
              <a:t>равенство верное, </a:t>
            </a:r>
            <a:r>
              <a:rPr lang="ru-RU" sz="2400" dirty="0" smtClean="0"/>
              <a:t>значит, </a:t>
            </a:r>
            <a:r>
              <a:rPr lang="ru-RU" sz="2400" dirty="0" smtClean="0"/>
              <a:t>выражения относительно </a:t>
            </a:r>
            <a:r>
              <a:rPr lang="ru-RU" sz="2400" dirty="0" smtClean="0"/>
              <a:t>знака «равно»  тождественны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Текст 5"/>
          <p:cNvSpPr>
            <a:spLocks noGrp="1"/>
          </p:cNvSpPr>
          <p:nvPr>
            <p:ph type="body" sz="half" idx="1"/>
          </p:nvPr>
        </p:nvSpPr>
        <p:spPr>
          <a:xfrm>
            <a:off x="500034" y="2143116"/>
            <a:ext cx="8382000" cy="335758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/>
              <a:t>Методы: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/>
              <a:t>произведение множителей равно нулю,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/>
              <a:t> дробь равна нулю,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/>
              <a:t> введение новой переменной,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/>
              <a:t> метод интервалов,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/>
              <a:t> однородность многочлена,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/>
              <a:t>пропорция.</a:t>
            </a:r>
          </a:p>
          <a:p>
            <a:endParaRPr lang="ru-RU" sz="2800" dirty="0" smtClean="0"/>
          </a:p>
          <a:p>
            <a:pPr>
              <a:buFontTx/>
              <a:buNone/>
            </a:pPr>
            <a:endParaRPr lang="ru-RU" sz="2800" dirty="0" smtClean="0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357158" y="0"/>
            <a:ext cx="8482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80000"/>
                </a:solidFill>
              </a:rPr>
              <a:t>Сквозные методы решения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6096000" y="56388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643578"/>
            <a:ext cx="8786842" cy="1384995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Применение сквозных методов –  важнейшая составляющая  формирования системных знаний</a:t>
            </a:r>
            <a:endParaRPr lang="ru-RU" sz="2800" dirty="0" smtClean="0"/>
          </a:p>
          <a:p>
            <a:pPr algn="ctr"/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92867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позволяют работать с  выражениями, уравнениями, неравенствами и функциями разных типов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286116" y="3143248"/>
            <a:ext cx="2286016" cy="142876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429124" y="5143512"/>
            <a:ext cx="3429024" cy="142876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Пропорция в тригонометрии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57158" y="928670"/>
            <a:ext cx="8286808" cy="714380"/>
          </a:xfrm>
        </p:spPr>
        <p:txBody>
          <a:bodyPr/>
          <a:lstStyle/>
          <a:p>
            <a:r>
              <a:rPr lang="ru-RU" dirty="0" smtClean="0"/>
              <a:t>Решение прямоугольного треугольника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500307"/>
            <a:ext cx="7929618" cy="642942"/>
          </a:xfrm>
        </p:spPr>
        <p:txBody>
          <a:bodyPr/>
          <a:lstStyle/>
          <a:p>
            <a:r>
              <a:rPr lang="ru-RU" dirty="0" smtClean="0"/>
              <a:t>Перевод единиц измерения углов</a:t>
            </a:r>
            <a:endParaRPr lang="ru-RU" dirty="0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09" name="Object 1"/>
          <p:cNvGraphicFramePr>
            <a:graphicFrameLocks noChangeAspect="1"/>
          </p:cNvGraphicFramePr>
          <p:nvPr/>
        </p:nvGraphicFramePr>
        <p:xfrm>
          <a:off x="1714480" y="1571612"/>
          <a:ext cx="1318637" cy="819153"/>
        </p:xfrm>
        <a:graphic>
          <a:graphicData uri="http://schemas.openxmlformats.org/presentationml/2006/ole">
            <p:oleObj spid="_x0000_s145409" name="Формула" r:id="rId3" imgW="609336" imgH="393529" progId="Equation.3">
              <p:embed/>
            </p:oleObj>
          </a:graphicData>
        </a:graphic>
      </p:graphicFrame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500562" y="1571612"/>
          <a:ext cx="1428760" cy="857256"/>
        </p:xfrm>
        <a:graphic>
          <a:graphicData uri="http://schemas.openxmlformats.org/presentationml/2006/ole">
            <p:oleObj spid="_x0000_s145411" name="Формула" r:id="rId4" imgW="622030" imgH="393529" progId="Equation.3">
              <p:embed/>
            </p:oleObj>
          </a:graphicData>
        </a:graphic>
      </p:graphicFrame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3428992" y="3286124"/>
          <a:ext cx="2000264" cy="1164989"/>
        </p:xfrm>
        <a:graphic>
          <a:graphicData uri="http://schemas.openxmlformats.org/presentationml/2006/ole">
            <p:oleObj spid="_x0000_s145413" name="Формула" r:id="rId5" imgW="838200" imgH="5080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86116" y="171448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или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350043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или</a:t>
            </a:r>
            <a:endParaRPr lang="ru-RU" sz="2800" dirty="0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500034" y="3214686"/>
          <a:ext cx="1754199" cy="928694"/>
        </p:xfrm>
        <a:graphic>
          <a:graphicData uri="http://schemas.openxmlformats.org/presentationml/2006/ole">
            <p:oleObj spid="_x0000_s145415" name="Формула" r:id="rId6" imgW="787400" imgH="431800" progId="Equation.3">
              <p:embed/>
            </p:oleObj>
          </a:graphicData>
        </a:graphic>
      </p:graphicFrame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6215074" y="3286124"/>
          <a:ext cx="2000264" cy="1132018"/>
        </p:xfrm>
        <a:graphic>
          <a:graphicData uri="http://schemas.openxmlformats.org/presentationml/2006/ole">
            <p:oleObj spid="_x0000_s145417" name="Формула" r:id="rId7" imgW="850531" imgH="418918" progId="Equation.3">
              <p:embed/>
            </p:oleObj>
          </a:graphicData>
        </a:graphic>
      </p:graphicFrame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500034" y="5286388"/>
          <a:ext cx="2222946" cy="920614"/>
        </p:xfrm>
        <a:graphic>
          <a:graphicData uri="http://schemas.openxmlformats.org/presentationml/2006/ole">
            <p:oleObj spid="_x0000_s145419" name="Формула" r:id="rId8" imgW="939392" imgH="393529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71802" y="550070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или</a:t>
            </a:r>
            <a:endParaRPr lang="ru-RU" sz="2800" dirty="0"/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4500562" y="5214950"/>
          <a:ext cx="3324617" cy="1240878"/>
        </p:xfrm>
        <a:graphic>
          <a:graphicData uri="http://schemas.openxmlformats.org/presentationml/2006/ole">
            <p:oleObj spid="_x0000_s145421" name="Формула" r:id="rId9" imgW="1308100" imgH="508000" progId="Equation.3">
              <p:embed/>
            </p:oleObj>
          </a:graphicData>
        </a:graphic>
      </p:graphicFrame>
      <p:sp>
        <p:nvSpPr>
          <p:cNvPr id="22" name="Содержимое 3"/>
          <p:cNvSpPr txBox="1">
            <a:spLocks/>
          </p:cNvSpPr>
          <p:nvPr/>
        </p:nvSpPr>
        <p:spPr>
          <a:xfrm>
            <a:off x="428596" y="4572008"/>
            <a:ext cx="7929618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Нахождение длины дуги и площадь сектора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4" grpId="0" build="p"/>
      <p:bldP spid="11" grpId="0"/>
      <p:bldP spid="12" grpId="0"/>
      <p:bldP spid="19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285852" y="1285860"/>
            <a:ext cx="6000792" cy="214314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Произведение равно нулю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1714480" y="2071678"/>
          <a:ext cx="2174430" cy="485777"/>
        </p:xfrm>
        <a:graphic>
          <a:graphicData uri="http://schemas.openxmlformats.org/presentationml/2006/ole">
            <p:oleObj spid="_x0000_s139268" name="Формула" r:id="rId3" imgW="939392" imgH="203112" progId="Equation.3">
              <p:embed/>
            </p:oleObj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4357686" y="2143116"/>
          <a:ext cx="500066" cy="363684"/>
        </p:xfrm>
        <a:graphic>
          <a:graphicData uri="http://schemas.openxmlformats.org/presentationml/2006/ole">
            <p:oleObj spid="_x0000_s139267" name="Формула" r:id="rId4" imgW="215713" imgH="152268" progId="Equation.3">
              <p:embed/>
            </p:oleObj>
          </a:graphicData>
        </a:graphic>
      </p:graphicFrame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0" y="4071942"/>
          <a:ext cx="8962044" cy="1714512"/>
        </p:xfrm>
        <a:graphic>
          <a:graphicData uri="http://schemas.openxmlformats.org/presentationml/2006/ole">
            <p:oleObj spid="_x0000_s139271" name="Формула" r:id="rId5" imgW="4584700" imgH="685800" progId="Equation.3">
              <p:embed/>
            </p:oleObj>
          </a:graphicData>
        </a:graphic>
      </p:graphicFrame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5357818" y="1214422"/>
          <a:ext cx="1500198" cy="2119971"/>
        </p:xfrm>
        <a:graphic>
          <a:graphicData uri="http://schemas.openxmlformats.org/presentationml/2006/ole">
            <p:oleObj spid="_x0000_s139273" name="Формула" r:id="rId6" imgW="7366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000232" y="1142984"/>
            <a:ext cx="4643470" cy="1285884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Дробь равна нулю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2214546" y="1285860"/>
          <a:ext cx="1493105" cy="1052517"/>
        </p:xfrm>
        <a:graphic>
          <a:graphicData uri="http://schemas.openxmlformats.org/presentationml/2006/ole">
            <p:oleObj spid="_x0000_s140291" name="Формула" r:id="rId3" imgW="609600" imgH="419100" progId="Equation.3">
              <p:embed/>
            </p:oleObj>
          </a:graphicData>
        </a:graphic>
      </p:graphicFrame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857620" y="1571612"/>
          <a:ext cx="714380" cy="519549"/>
        </p:xfrm>
        <a:graphic>
          <a:graphicData uri="http://schemas.openxmlformats.org/presentationml/2006/ole">
            <p:oleObj spid="_x0000_s140290" name="Формула" r:id="rId4" imgW="215713" imgH="152268" progId="Equation.3">
              <p:embed/>
            </p:oleObj>
          </a:graphicData>
        </a:graphic>
      </p:graphicFrame>
      <p:graphicFrame>
        <p:nvGraphicFramePr>
          <p:cNvPr id="140289" name="Object 1"/>
          <p:cNvGraphicFramePr>
            <a:graphicFrameLocks noChangeAspect="1"/>
          </p:cNvGraphicFramePr>
          <p:nvPr/>
        </p:nvGraphicFramePr>
        <p:xfrm>
          <a:off x="4714876" y="1285860"/>
          <a:ext cx="1500198" cy="1036901"/>
        </p:xfrm>
        <a:graphic>
          <a:graphicData uri="http://schemas.openxmlformats.org/presentationml/2006/ole">
            <p:oleObj spid="_x0000_s140289" name="Формула" r:id="rId5" imgW="672808" imgH="457002" progId="Equation.3">
              <p:embed/>
            </p:oleObj>
          </a:graphicData>
        </a:graphic>
      </p:graphicFrame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571472" y="2857496"/>
          <a:ext cx="4022754" cy="1000132"/>
        </p:xfrm>
        <a:graphic>
          <a:graphicData uri="http://schemas.openxmlformats.org/presentationml/2006/ole">
            <p:oleObj spid="_x0000_s140297" name="Формула" r:id="rId6" imgW="1727200" imgH="419100" progId="Equation.3">
              <p:embed/>
            </p:oleObj>
          </a:graphicData>
        </a:graphic>
      </p:graphicFrame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4643438" y="2857496"/>
          <a:ext cx="3803024" cy="1071570"/>
        </p:xfrm>
        <a:graphic>
          <a:graphicData uri="http://schemas.openxmlformats.org/presentationml/2006/ole">
            <p:oleObj spid="_x0000_s140296" name="Формула" r:id="rId7" imgW="1714500" imgH="482600" progId="Equation.3">
              <p:embed/>
            </p:oleObj>
          </a:graphicData>
        </a:graphic>
      </p:graphicFrame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785786" y="4500570"/>
          <a:ext cx="3630731" cy="1143008"/>
        </p:xfrm>
        <a:graphic>
          <a:graphicData uri="http://schemas.openxmlformats.org/presentationml/2006/ole">
            <p:oleObj spid="_x0000_s140301" name="Формула" r:id="rId8" imgW="1536700" imgH="482600" progId="Equation.3">
              <p:embed/>
            </p:oleObj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4500562" y="4429132"/>
          <a:ext cx="4045723" cy="1071570"/>
        </p:xfrm>
        <a:graphic>
          <a:graphicData uri="http://schemas.openxmlformats.org/presentationml/2006/ole">
            <p:oleObj spid="_x0000_s140300" name="Формула" r:id="rId9" imgW="1765300" imgH="457200" progId="Equation.3">
              <p:embed/>
            </p:oleObj>
          </a:graphicData>
        </a:graphic>
      </p:graphicFrame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 введения новой переменной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1313" name="Object 1"/>
          <p:cNvGraphicFramePr>
            <a:graphicFrameLocks noChangeAspect="1"/>
          </p:cNvGraphicFramePr>
          <p:nvPr/>
        </p:nvGraphicFramePr>
        <p:xfrm>
          <a:off x="785786" y="1796652"/>
          <a:ext cx="6113664" cy="917968"/>
        </p:xfrm>
        <a:graphic>
          <a:graphicData uri="http://schemas.openxmlformats.org/presentationml/2006/ole">
            <p:oleObj spid="_x0000_s141313" name="Формула" r:id="rId3" imgW="3200400" imgH="482600" progId="Equation.3">
              <p:embed/>
            </p:oleObj>
          </a:graphicData>
        </a:graphic>
      </p:graphicFrame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928662" y="3000372"/>
          <a:ext cx="1714512" cy="542567"/>
        </p:xfrm>
        <a:graphic>
          <a:graphicData uri="http://schemas.openxmlformats.org/presentationml/2006/ole">
            <p:oleObj spid="_x0000_s141315" name="Формула" r:id="rId4" imgW="749300" imgH="228600" progId="Equation.3">
              <p:embed/>
            </p:oleObj>
          </a:graphicData>
        </a:graphic>
      </p:graphicFrame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4143372" y="2928934"/>
          <a:ext cx="2722951" cy="785818"/>
        </p:xfrm>
        <a:graphic>
          <a:graphicData uri="http://schemas.openxmlformats.org/presentationml/2006/ole">
            <p:oleObj spid="_x0000_s141317" name="Формула" r:id="rId5" imgW="1409700" imgH="4191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034" y="1214422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Упростить выражение:</a:t>
            </a:r>
            <a:endParaRPr lang="ru-RU" sz="2800" dirty="0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5000628" y="4286256"/>
          <a:ext cx="2997200" cy="1023938"/>
        </p:xfrm>
        <a:graphic>
          <a:graphicData uri="http://schemas.openxmlformats.org/presentationml/2006/ole">
            <p:oleObj spid="_x0000_s141319" name="Формула" r:id="rId6" imgW="1371600" imgH="469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5720" y="435769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dirty="0" smtClean="0"/>
              <a:t>. Решить неравенство:</a:t>
            </a:r>
            <a:endParaRPr lang="ru-RU" sz="2800" dirty="0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642910" y="5357826"/>
          <a:ext cx="1679575" cy="1022350"/>
        </p:xfrm>
        <a:graphic>
          <a:graphicData uri="http://schemas.openxmlformats.org/presentationml/2006/ole">
            <p:oleObj spid="_x0000_s141321" name="Формула" r:id="rId7" imgW="711000" imgH="431640" progId="Equation.3">
              <p:embed/>
            </p:oleObj>
          </a:graphicData>
        </a:graphic>
      </p:graphicFrame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3500430" y="5357826"/>
          <a:ext cx="1428760" cy="1065076"/>
        </p:xfrm>
        <a:graphic>
          <a:graphicData uri="http://schemas.openxmlformats.org/presentationml/2006/ole">
            <p:oleObj spid="_x0000_s141323" name="Формула" r:id="rId8" imgW="53316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 интервалов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5286380" y="1357298"/>
          <a:ext cx="2534496" cy="1143008"/>
        </p:xfrm>
        <a:graphic>
          <a:graphicData uri="http://schemas.openxmlformats.org/presentationml/2006/ole">
            <p:oleObj spid="_x0000_s142337" name="Формула" r:id="rId3" imgW="965200" imgH="431800" progId="Equation.3">
              <p:embed/>
            </p:oleObj>
          </a:graphicData>
        </a:graphic>
      </p:graphicFrame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1857356" y="2786058"/>
          <a:ext cx="2402649" cy="1143008"/>
        </p:xfrm>
        <a:graphic>
          <a:graphicData uri="http://schemas.openxmlformats.org/presentationml/2006/ole">
            <p:oleObj spid="_x0000_s142339" name="Формула" r:id="rId4" imgW="965200" imgH="457200" progId="Equation.3">
              <p:embed/>
            </p:oleObj>
          </a:graphicData>
        </a:graphic>
      </p:graphicFrame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3286116" y="4429132"/>
          <a:ext cx="4167217" cy="1071570"/>
        </p:xfrm>
        <a:graphic>
          <a:graphicData uri="http://schemas.openxmlformats.org/presentationml/2006/ole">
            <p:oleObj spid="_x0000_s142341" name="Формула" r:id="rId5" imgW="1651000" imgH="419100" progId="Equation.3">
              <p:embed/>
            </p:oleObj>
          </a:graphicData>
        </a:graphic>
      </p:graphicFrame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785786" y="1714488"/>
          <a:ext cx="2995610" cy="561443"/>
        </p:xfrm>
        <a:graphic>
          <a:graphicData uri="http://schemas.openxmlformats.org/presentationml/2006/ole">
            <p:oleObj spid="_x0000_s142343" name="Формула" r:id="rId6" imgW="1168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 интервалов для раскрытия модуля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857224" y="1785926"/>
          <a:ext cx="2449303" cy="571504"/>
        </p:xfrm>
        <a:graphic>
          <a:graphicData uri="http://schemas.openxmlformats.org/presentationml/2006/ole">
            <p:oleObj spid="_x0000_s143364" name="Формула" r:id="rId3" imgW="1219200" imgH="279400" progId="Equation.3">
              <p:embed/>
            </p:oleObj>
          </a:graphicData>
        </a:graphic>
      </p:graphicFrame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4643438" y="1785926"/>
          <a:ext cx="2903240" cy="571504"/>
        </p:xfrm>
        <a:graphic>
          <a:graphicData uri="http://schemas.openxmlformats.org/presentationml/2006/ole">
            <p:oleObj spid="_x0000_s143363" name="Формула" r:id="rId4" imgW="1295400" imgH="254000" progId="Equation.3">
              <p:embed/>
            </p:oleObj>
          </a:graphicData>
        </a:graphic>
      </p:graphicFrame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642910" y="2500306"/>
          <a:ext cx="3086122" cy="642942"/>
        </p:xfrm>
        <a:graphic>
          <a:graphicData uri="http://schemas.openxmlformats.org/presentationml/2006/ole">
            <p:oleObj spid="_x0000_s143362" name="Формула" r:id="rId5" imgW="1218671" imgH="253890" progId="Equation.3">
              <p:embed/>
            </p:oleObj>
          </a:graphicData>
        </a:graphic>
      </p:graphicFrame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4500562" y="2571744"/>
          <a:ext cx="3329522" cy="642942"/>
        </p:xfrm>
        <a:graphic>
          <a:graphicData uri="http://schemas.openxmlformats.org/presentationml/2006/ole">
            <p:oleObj spid="_x0000_s143361" name="Формула" r:id="rId6" imgW="1473200" imgH="292100" progId="Equation.3">
              <p:embed/>
            </p:oleObj>
          </a:graphicData>
        </a:graphic>
      </p:graphicFrame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1142976" y="1071546"/>
            <a:ext cx="5969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Учебная задача 1.  Раскрыть модули.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3214686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Учебная задача 2.  Решить уравнения и </a:t>
            </a:r>
            <a:r>
              <a:rPr lang="ru-RU" sz="2800" dirty="0" smtClean="0"/>
              <a:t>неравенства. </a:t>
            </a:r>
            <a:endParaRPr lang="ru-RU" sz="2800" dirty="0"/>
          </a:p>
        </p:txBody>
      </p:sp>
      <p:graphicFrame>
        <p:nvGraphicFramePr>
          <p:cNvPr id="143372" name="Object 12"/>
          <p:cNvGraphicFramePr>
            <a:graphicFrameLocks noChangeAspect="1"/>
          </p:cNvGraphicFramePr>
          <p:nvPr/>
        </p:nvGraphicFramePr>
        <p:xfrm>
          <a:off x="500034" y="3929066"/>
          <a:ext cx="3271911" cy="642952"/>
        </p:xfrm>
        <a:graphic>
          <a:graphicData uri="http://schemas.openxmlformats.org/presentationml/2006/ole">
            <p:oleObj spid="_x0000_s143372" name="Формула" r:id="rId7" imgW="1447560" imgH="279360" progId="Equation.3">
              <p:embed/>
            </p:oleObj>
          </a:graphicData>
        </a:graphic>
      </p:graphicFrame>
      <p:graphicFrame>
        <p:nvGraphicFramePr>
          <p:cNvPr id="143373" name="Object 13"/>
          <p:cNvGraphicFramePr>
            <a:graphicFrameLocks noChangeAspect="1"/>
          </p:cNvGraphicFramePr>
          <p:nvPr/>
        </p:nvGraphicFramePr>
        <p:xfrm>
          <a:off x="4643438" y="3857628"/>
          <a:ext cx="3665538" cy="642938"/>
        </p:xfrm>
        <a:graphic>
          <a:graphicData uri="http://schemas.openxmlformats.org/presentationml/2006/ole">
            <p:oleObj spid="_x0000_s143373" name="Формула" r:id="rId8" imgW="1447560" imgH="253800" progId="Equation.3">
              <p:embed/>
            </p:oleObj>
          </a:graphicData>
        </a:graphic>
      </p:graphicFrame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285720" y="4786322"/>
            <a:ext cx="75205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Учебная задача 3.  Построить график функции,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содержащей модули.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3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5" name="Object 15"/>
          <p:cNvGraphicFramePr>
            <a:graphicFrameLocks noChangeAspect="1"/>
          </p:cNvGraphicFramePr>
          <p:nvPr/>
        </p:nvGraphicFramePr>
        <p:xfrm>
          <a:off x="4357686" y="5500702"/>
          <a:ext cx="3806217" cy="642942"/>
        </p:xfrm>
        <a:graphic>
          <a:graphicData uri="http://schemas.openxmlformats.org/presentationml/2006/ole">
            <p:oleObj spid="_x0000_s143375" name="Формула" r:id="rId9" imgW="15113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/>
      <p:bldP spid="17" grpId="0"/>
      <p:bldP spid="1433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Составляющие эффективного усвоения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509746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Владение вычислительными навыками </a:t>
            </a:r>
            <a:r>
              <a:rPr lang="ru-RU" dirty="0" smtClean="0"/>
              <a:t>со всеми типами </a:t>
            </a:r>
            <a:r>
              <a:rPr lang="ru-RU" dirty="0" smtClean="0"/>
              <a:t>чисел.</a:t>
            </a:r>
            <a:endParaRPr lang="ru-RU" dirty="0" smtClean="0"/>
          </a:p>
          <a:p>
            <a:pPr lvl="0"/>
            <a:r>
              <a:rPr lang="ru-RU" dirty="0" smtClean="0"/>
              <a:t>Знание законов, правил и формул.</a:t>
            </a:r>
          </a:p>
          <a:p>
            <a:pPr lvl="0"/>
            <a:r>
              <a:rPr lang="ru-RU" dirty="0" smtClean="0"/>
              <a:t>Знание всех базовых задач (выражений, уравнений, неравенств, функций) и алгоритмов работы с ними.</a:t>
            </a:r>
          </a:p>
          <a:p>
            <a:pPr lvl="0"/>
            <a:r>
              <a:rPr lang="ru-RU" dirty="0" smtClean="0"/>
              <a:t> Умение применять алгоритмы, универсальные методы решения.</a:t>
            </a:r>
          </a:p>
          <a:p>
            <a:pPr lvl="0"/>
            <a:r>
              <a:rPr lang="ru-RU" dirty="0" smtClean="0"/>
              <a:t>Умение </a:t>
            </a:r>
            <a:r>
              <a:rPr lang="ru-RU" dirty="0" smtClean="0"/>
              <a:t>идентифицировать </a:t>
            </a:r>
            <a:r>
              <a:rPr lang="ru-RU" dirty="0" smtClean="0"/>
              <a:t>типы </a:t>
            </a:r>
            <a:r>
              <a:rPr lang="ru-RU" dirty="0" smtClean="0"/>
              <a:t>и </a:t>
            </a:r>
            <a:r>
              <a:rPr lang="ru-RU" dirty="0" smtClean="0"/>
              <a:t>виды уравнений (неравенств, функций) и </a:t>
            </a:r>
            <a:r>
              <a:rPr lang="ru-RU" dirty="0" smtClean="0"/>
              <a:t>в соответствии с </a:t>
            </a:r>
            <a:r>
              <a:rPr lang="ru-RU" dirty="0" smtClean="0"/>
              <a:t>ними выстраивать и применить алгоритмы.</a:t>
            </a:r>
          </a:p>
          <a:p>
            <a:r>
              <a:rPr lang="ru-RU" dirty="0" smtClean="0"/>
              <a:t>Умение решать </a:t>
            </a:r>
            <a:r>
              <a:rPr lang="ru-RU" dirty="0" smtClean="0"/>
              <a:t>практические задачи, применять математику в смежных дисциплинах и жизни.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Однородность многочлена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28596" y="928670"/>
            <a:ext cx="7786742" cy="4286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7 класс: понятие степени многочлена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928802"/>
            <a:ext cx="6753244" cy="10001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9 класс: однородный многочлен относительно двух переменных </a:t>
            </a:r>
            <a:endParaRPr lang="ru-RU" dirty="0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/>
        </p:nvGraphicFramePr>
        <p:xfrm>
          <a:off x="4643438" y="1285860"/>
          <a:ext cx="3071825" cy="595315"/>
        </p:xfrm>
        <a:graphic>
          <a:graphicData uri="http://schemas.openxmlformats.org/presentationml/2006/ole">
            <p:oleObj spid="_x0000_s144385" name="Формула" r:id="rId3" imgW="1193800" imgH="228600" progId="Equation.3">
              <p:embed/>
            </p:oleObj>
          </a:graphicData>
        </a:graphic>
      </p:graphicFrame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4429124" y="2786058"/>
          <a:ext cx="4154835" cy="1105009"/>
        </p:xfrm>
        <a:graphic>
          <a:graphicData uri="http://schemas.openxmlformats.org/presentationml/2006/ole">
            <p:oleObj spid="_x0000_s144387" name="Формула" r:id="rId4" imgW="1803400" imgH="482600" progId="Equation.3">
              <p:embed/>
            </p:oleObj>
          </a:graphicData>
        </a:graphic>
      </p:graphicFrame>
      <p:sp>
        <p:nvSpPr>
          <p:cNvPr id="9" name="Содержимое 3"/>
          <p:cNvSpPr txBox="1">
            <a:spLocks/>
          </p:cNvSpPr>
          <p:nvPr/>
        </p:nvSpPr>
        <p:spPr>
          <a:xfrm>
            <a:off x="571472" y="4000504"/>
            <a:ext cx="6753244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10-11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классы: однородный многочлен относительно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1214414" y="5929330"/>
          <a:ext cx="7162872" cy="643372"/>
        </p:xfrm>
        <a:graphic>
          <a:graphicData uri="http://schemas.openxmlformats.org/presentationml/2006/ole">
            <p:oleObj spid="_x0000_s144391" name="Формула" r:id="rId5" imgW="3213100" imgH="292100" progId="Equation.3">
              <p:embed/>
            </p:oleObj>
          </a:graphicData>
        </a:graphic>
      </p:graphicFrame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4357686" y="5000636"/>
          <a:ext cx="4341378" cy="500066"/>
        </p:xfrm>
        <a:graphic>
          <a:graphicData uri="http://schemas.openxmlformats.org/presentationml/2006/ole">
            <p:oleObj spid="_x0000_s144393" name="Формула" r:id="rId6" imgW="1625600" imgH="203200" progId="Equation.3">
              <p:embed/>
            </p:oleObj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500034" y="5000636"/>
          <a:ext cx="3262335" cy="428628"/>
        </p:xfrm>
        <a:graphic>
          <a:graphicData uri="http://schemas.openxmlformats.org/presentationml/2006/ole">
            <p:oleObj spid="_x0000_s144395" name="Формула" r:id="rId7" imgW="1320227" imgH="17772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err="1" smtClean="0">
                <a:solidFill>
                  <a:srgbClr val="680000"/>
                </a:solidFill>
              </a:rPr>
              <a:t>Метапредметные</a:t>
            </a:r>
            <a:r>
              <a:rPr lang="ru-RU" sz="3600" b="1" dirty="0" smtClean="0">
                <a:solidFill>
                  <a:srgbClr val="680000"/>
                </a:solidFill>
              </a:rPr>
              <a:t> понятия</a:t>
            </a:r>
            <a:r>
              <a:rPr lang="ru-RU" sz="3600" dirty="0" smtClean="0">
                <a:solidFill>
                  <a:srgbClr val="680000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8229600" cy="4357718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b="1" dirty="0" smtClean="0"/>
              <a:t>В содержании предмета «математика»</a:t>
            </a:r>
          </a:p>
          <a:p>
            <a:pPr eaLnBrk="1" hangingPunct="1">
              <a:buFont typeface="Arial" charset="0"/>
              <a:buNone/>
            </a:pPr>
            <a:endParaRPr lang="ru-RU" sz="1100" b="1" dirty="0" smtClean="0"/>
          </a:p>
          <a:p>
            <a:pPr eaLnBrk="1" hangingPunct="1"/>
            <a:r>
              <a:rPr lang="ru-RU" dirty="0" smtClean="0"/>
              <a:t>Зависимость (физика);</a:t>
            </a:r>
          </a:p>
          <a:p>
            <a:pPr eaLnBrk="1" hangingPunct="1"/>
            <a:r>
              <a:rPr lang="ru-RU" dirty="0" smtClean="0"/>
              <a:t>Масштаб (физическая география);</a:t>
            </a:r>
          </a:p>
          <a:p>
            <a:pPr eaLnBrk="1" hangingPunct="1"/>
            <a:r>
              <a:rPr lang="ru-RU" dirty="0" smtClean="0"/>
              <a:t>Пропорция (химия);</a:t>
            </a:r>
          </a:p>
          <a:p>
            <a:pPr eaLnBrk="1" hangingPunct="1"/>
            <a:r>
              <a:rPr lang="ru-RU" dirty="0" smtClean="0"/>
              <a:t>Процент (химия, экономика);</a:t>
            </a:r>
          </a:p>
          <a:p>
            <a:pPr eaLnBrk="1" hangingPunct="1"/>
            <a:r>
              <a:rPr lang="ru-RU" dirty="0" smtClean="0"/>
              <a:t>Множества и логические операции (информатика);</a:t>
            </a:r>
          </a:p>
          <a:p>
            <a:pPr eaLnBrk="1" hangingPunct="1"/>
            <a:r>
              <a:rPr lang="ru-RU" dirty="0" smtClean="0"/>
              <a:t>Вероятность (биология);</a:t>
            </a:r>
          </a:p>
          <a:p>
            <a:pPr eaLnBrk="1" hangingPunct="1"/>
            <a:r>
              <a:rPr lang="ru-RU" dirty="0" smtClean="0"/>
              <a:t>Формула, функция, уравнение (все области);</a:t>
            </a:r>
          </a:p>
          <a:p>
            <a:pPr eaLnBrk="1" hangingPunct="1"/>
            <a:r>
              <a:rPr lang="ru-RU" dirty="0" smtClean="0"/>
              <a:t>Золотое сечение (история, </a:t>
            </a:r>
            <a:r>
              <a:rPr lang="ru-RU" dirty="0" err="1" smtClean="0"/>
              <a:t>культурология</a:t>
            </a:r>
            <a:r>
              <a:rPr lang="ru-RU" dirty="0" smtClean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5500702"/>
            <a:ext cx="7286676" cy="954107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Усвоение понятий способствует установлению </a:t>
            </a:r>
            <a:r>
              <a:rPr lang="ru-RU" sz="2800" b="1" dirty="0" err="1" smtClean="0"/>
              <a:t>межпредметных</a:t>
            </a:r>
            <a:r>
              <a:rPr lang="ru-RU" sz="2800" b="1" dirty="0" smtClean="0"/>
              <a:t> связей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80000"/>
                </a:solidFill>
              </a:rPr>
              <a:t>Важное </a:t>
            </a:r>
            <a:r>
              <a:rPr lang="ru-RU" b="1" dirty="0" err="1" smtClean="0">
                <a:solidFill>
                  <a:srgbClr val="680000"/>
                </a:solidFill>
              </a:rPr>
              <a:t>межпредметное</a:t>
            </a:r>
            <a:r>
              <a:rPr lang="ru-RU" b="1" dirty="0" smtClean="0">
                <a:solidFill>
                  <a:srgbClr val="680000"/>
                </a:solidFill>
              </a:rPr>
              <a:t> понятие </a:t>
            </a:r>
            <a:endParaRPr lang="ru-RU" b="1" dirty="0">
              <a:solidFill>
                <a:srgbClr val="68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1214422"/>
            <a:ext cx="3500462" cy="1071570"/>
          </a:xfrm>
          <a:prstGeom prst="roundRect">
            <a:avLst/>
          </a:prstGeom>
          <a:solidFill>
            <a:srgbClr val="A5FDE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00430" y="1285860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Угловой коэффициент прямой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214282" y="2071678"/>
            <a:ext cx="3000396" cy="200026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72034" y="5000636"/>
            <a:ext cx="4071966" cy="157163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57884" y="2428868"/>
            <a:ext cx="3071802" cy="157163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282" y="250030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Рациональное построение графика  и самоконтроль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2786058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Геометрический смысл производной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5143512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Физический смысл углового коэффициента </a:t>
            </a:r>
          </a:p>
          <a:p>
            <a:pPr algn="ctr"/>
            <a:r>
              <a:rPr lang="ru-RU" sz="2400" b="1" dirty="0" smtClean="0"/>
              <a:t>в физических законах</a:t>
            </a:r>
            <a:endParaRPr lang="ru-RU" sz="2400" b="1" dirty="0"/>
          </a:p>
        </p:txBody>
      </p:sp>
      <p:cxnSp>
        <p:nvCxnSpPr>
          <p:cNvPr id="15" name="Прямая со стрелкой 14"/>
          <p:cNvCxnSpPr>
            <a:endCxn id="8" idx="7"/>
          </p:cNvCxnSpPr>
          <p:nvPr/>
        </p:nvCxnSpPr>
        <p:spPr>
          <a:xfrm rot="10800000" flipV="1">
            <a:off x="2775280" y="1857364"/>
            <a:ext cx="796588" cy="5072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72330" y="1785926"/>
            <a:ext cx="750083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 rot="16200000" flipH="1">
            <a:off x="4625577" y="2982513"/>
            <a:ext cx="2643208" cy="12501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7158" y="5500702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680000"/>
                </a:solidFill>
              </a:rPr>
              <a:t>Взаимосвязь понятий, фактов, интеграция.</a:t>
            </a:r>
          </a:p>
        </p:txBody>
      </p:sp>
      <p:sp>
        <p:nvSpPr>
          <p:cNvPr id="22" name="Овал 21"/>
          <p:cNvSpPr/>
          <p:nvPr/>
        </p:nvSpPr>
        <p:spPr>
          <a:xfrm>
            <a:off x="2714612" y="3357562"/>
            <a:ext cx="3000396" cy="200026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3714744" y="2571744"/>
            <a:ext cx="1071570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14612" y="3571876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Исследование функции, скорость изменения переменной 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Составляющие эффективного усвоения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509746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Владение вычислительными навыками </a:t>
            </a:r>
            <a:r>
              <a:rPr lang="ru-RU" dirty="0" smtClean="0"/>
              <a:t>со всеми типами </a:t>
            </a:r>
            <a:r>
              <a:rPr lang="ru-RU" dirty="0" smtClean="0"/>
              <a:t>чисел.</a:t>
            </a:r>
            <a:endParaRPr lang="ru-RU" dirty="0" smtClean="0"/>
          </a:p>
          <a:p>
            <a:pPr lvl="0"/>
            <a:r>
              <a:rPr lang="ru-RU" dirty="0" smtClean="0"/>
              <a:t>Знание законов, правил и формул.</a:t>
            </a:r>
          </a:p>
          <a:p>
            <a:pPr lvl="0"/>
            <a:r>
              <a:rPr lang="ru-RU" dirty="0" smtClean="0"/>
              <a:t>Знание всех базовых задач (выражений, уравнений, неравенств, функций) и алгоритмов работы с ними.</a:t>
            </a:r>
          </a:p>
          <a:p>
            <a:pPr lvl="0"/>
            <a:r>
              <a:rPr lang="ru-RU" dirty="0" smtClean="0"/>
              <a:t> Умение применять алгоритмы, универсальные методы решения.</a:t>
            </a:r>
          </a:p>
          <a:p>
            <a:pPr lvl="0"/>
            <a:r>
              <a:rPr lang="ru-RU" dirty="0" smtClean="0"/>
              <a:t>Умение </a:t>
            </a:r>
            <a:r>
              <a:rPr lang="ru-RU" dirty="0" smtClean="0"/>
              <a:t>идентифицировать </a:t>
            </a:r>
            <a:r>
              <a:rPr lang="ru-RU" dirty="0" smtClean="0"/>
              <a:t>типы </a:t>
            </a:r>
            <a:r>
              <a:rPr lang="ru-RU" dirty="0" smtClean="0"/>
              <a:t>и </a:t>
            </a:r>
            <a:r>
              <a:rPr lang="ru-RU" dirty="0" smtClean="0"/>
              <a:t>виды уравнений (неравенств, функций) и </a:t>
            </a:r>
            <a:r>
              <a:rPr lang="ru-RU" dirty="0" smtClean="0"/>
              <a:t>в соответствии с </a:t>
            </a:r>
            <a:r>
              <a:rPr lang="ru-RU" dirty="0" smtClean="0"/>
              <a:t>ними выстраивать и применить алгоритмы.</a:t>
            </a:r>
          </a:p>
          <a:p>
            <a:r>
              <a:rPr lang="ru-RU" dirty="0" smtClean="0"/>
              <a:t>Умение решать </a:t>
            </a:r>
            <a:r>
              <a:rPr lang="ru-RU" dirty="0" smtClean="0"/>
              <a:t>практические задачи, применять математику в смежных дисциплинах и жизни.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Выводы</a:t>
            </a:r>
            <a:endParaRPr lang="ru-RU" sz="3600" b="1" dirty="0">
              <a:solidFill>
                <a:srgbClr val="68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71472" y="714356"/>
            <a:ext cx="8072494" cy="171451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Владение предметным языком, </a:t>
            </a:r>
          </a:p>
          <a:p>
            <a:r>
              <a:rPr lang="ru-RU" b="1" dirty="0" smtClean="0"/>
              <a:t>познание математики на основе методологических линий </a:t>
            </a:r>
          </a:p>
          <a:p>
            <a:r>
              <a:rPr lang="ru-RU" b="1" dirty="0" smtClean="0"/>
              <a:t>усвоение сквозных методов и метапонятий  </a:t>
            </a:r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89297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680000"/>
                </a:solidFill>
              </a:rPr>
              <a:t>Раскрывают суть математики</a:t>
            </a:r>
            <a:r>
              <a:rPr lang="ru-RU" sz="2800" dirty="0" smtClean="0"/>
              <a:t>: как возникла и</a:t>
            </a:r>
          </a:p>
          <a:p>
            <a:pPr indent="361950"/>
            <a:r>
              <a:rPr lang="ru-RU" sz="2800" dirty="0" smtClean="0"/>
              <a:t> развивалась, какие практические задачи решала.</a:t>
            </a:r>
          </a:p>
          <a:p>
            <a:pPr indent="441325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680000"/>
                </a:solidFill>
              </a:rPr>
              <a:t>Способствуют осознанию учеником «ЧТО, КАК и</a:t>
            </a:r>
          </a:p>
          <a:p>
            <a:pPr indent="441325"/>
            <a:r>
              <a:rPr lang="ru-RU" sz="2800" b="1" dirty="0" smtClean="0">
                <a:solidFill>
                  <a:srgbClr val="680000"/>
                </a:solidFill>
              </a:rPr>
              <a:t> ЗАЧЕМ?»  </a:t>
            </a:r>
            <a:r>
              <a:rPr lang="ru-RU" sz="2800" dirty="0" smtClean="0"/>
              <a:t>познаём математику.</a:t>
            </a:r>
          </a:p>
          <a:p>
            <a:pPr indent="361950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680000"/>
                </a:solidFill>
              </a:rPr>
              <a:t>Формируют целостное восприятие картины мира </a:t>
            </a:r>
            <a:r>
              <a:rPr lang="ru-RU" sz="2800" dirty="0" smtClean="0"/>
              <a:t>.</a:t>
            </a:r>
          </a:p>
          <a:p>
            <a:pPr indent="441325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680000"/>
                </a:solidFill>
              </a:rPr>
              <a:t>Ведут ученика </a:t>
            </a:r>
            <a:r>
              <a:rPr lang="ru-RU" sz="2800" dirty="0" smtClean="0"/>
              <a:t>к оперативности выполнения работ,</a:t>
            </a:r>
          </a:p>
          <a:p>
            <a:pPr indent="441325"/>
            <a:r>
              <a:rPr lang="ru-RU" sz="2800" dirty="0" smtClean="0"/>
              <a:t>снижению психологического дискомфорта , желанию</a:t>
            </a:r>
          </a:p>
          <a:p>
            <a:pPr indent="441325"/>
            <a:r>
              <a:rPr lang="ru-RU" sz="2800" dirty="0" smtClean="0"/>
              <a:t>  действовать и добиваться 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5001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80000"/>
                </a:solidFill>
              </a:rPr>
              <a:t>Спасибо за внимание</a:t>
            </a:r>
            <a:endParaRPr lang="ru-RU" b="1" dirty="0">
              <a:solidFill>
                <a:srgbClr val="68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3286124"/>
            <a:ext cx="4714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Хлевнюк</a:t>
            </a:r>
            <a:r>
              <a:rPr lang="ru-RU" sz="3200" dirty="0" smtClean="0"/>
              <a:t> Н</a:t>
            </a:r>
            <a:r>
              <a:rPr lang="en-US" sz="3200" dirty="0" smtClean="0"/>
              <a:t>.</a:t>
            </a:r>
            <a:r>
              <a:rPr lang="ru-RU" sz="3200" dirty="0" smtClean="0"/>
              <a:t> Н</a:t>
            </a:r>
            <a:r>
              <a:rPr lang="en-US" sz="3200" dirty="0" smtClean="0"/>
              <a:t>.</a:t>
            </a:r>
          </a:p>
          <a:p>
            <a:pPr algn="ctr"/>
            <a:r>
              <a:rPr lang="en-US" sz="3200" dirty="0" smtClean="0"/>
              <a:t>nat_nik_06@list.ru</a:t>
            </a:r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b="1" dirty="0" smtClean="0"/>
              <a:t>Издательство «</a:t>
            </a:r>
            <a:r>
              <a:rPr lang="ru-RU" sz="3200" b="1" dirty="0" err="1" smtClean="0"/>
              <a:t>Илекса</a:t>
            </a:r>
            <a:r>
              <a:rPr lang="ru-RU" sz="3200" b="1" dirty="0" smtClean="0"/>
              <a:t>»</a:t>
            </a:r>
            <a:endParaRPr lang="en-US" sz="3200" b="1" dirty="0" smtClean="0"/>
          </a:p>
          <a:p>
            <a:pPr algn="ctr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Владение вычислительными навыками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214422"/>
            <a:ext cx="5929322" cy="78581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систематическая работа </a:t>
            </a:r>
            <a:r>
              <a:rPr lang="ru-RU" dirty="0" smtClean="0"/>
              <a:t>с 1</a:t>
            </a:r>
            <a:r>
              <a:rPr lang="ru-RU" dirty="0" smtClean="0"/>
              <a:t> </a:t>
            </a:r>
            <a:r>
              <a:rPr lang="ru-RU" dirty="0" smtClean="0"/>
              <a:t>по 11 </a:t>
            </a:r>
            <a:r>
              <a:rPr lang="ru-RU" dirty="0" err="1" smtClean="0"/>
              <a:t>кл</a:t>
            </a:r>
            <a:r>
              <a:rPr lang="ru-RU" dirty="0" smtClean="0"/>
              <a:t>.   </a:t>
            </a:r>
          </a:p>
          <a:p>
            <a:pPr>
              <a:buNone/>
            </a:pPr>
            <a:endParaRPr lang="ru-RU" b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86116" y="2000240"/>
            <a:ext cx="5857884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/>
              <a:t>Использование свойств </a:t>
            </a:r>
            <a:r>
              <a:rPr lang="ru-RU" sz="3200" dirty="0" smtClean="0"/>
              <a:t>чисел, </a:t>
            </a:r>
            <a:r>
              <a:rPr lang="ru-RU" sz="3200" dirty="0" smtClean="0"/>
              <a:t>формул </a:t>
            </a:r>
            <a:r>
              <a:rPr lang="ru-RU" sz="3200" dirty="0" smtClean="0"/>
              <a:t>сокращенного умножения, </a:t>
            </a:r>
            <a:r>
              <a:rPr lang="ru-RU" sz="3200" dirty="0" smtClean="0"/>
              <a:t>формул </a:t>
            </a:r>
            <a:r>
              <a:rPr lang="ru-RU" sz="3200" dirty="0" smtClean="0"/>
              <a:t>корней и степеней.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86116" y="3214686"/>
            <a:ext cx="5514956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/>
              <a:t>Предпочтение  - устному счёту.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14678" y="4071942"/>
            <a:ext cx="5514956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/>
              <a:t>Устный счет  </a:t>
            </a:r>
            <a:r>
              <a:rPr lang="ru-RU" sz="3200" dirty="0" smtClean="0"/>
              <a:t>способствует </a:t>
            </a:r>
            <a:r>
              <a:rPr lang="ru-RU" sz="3200" dirty="0" smtClean="0"/>
              <a:t>формированию  навыков  оперативности </a:t>
            </a:r>
            <a:r>
              <a:rPr lang="ru-RU" sz="3200" dirty="0" smtClean="0"/>
              <a:t>мышления, </a:t>
            </a:r>
            <a:r>
              <a:rPr lang="ru-RU" sz="3200" dirty="0" smtClean="0"/>
              <a:t>точности, внимательности, аккуратности, </a:t>
            </a:r>
            <a:r>
              <a:rPr lang="ru-RU" sz="3200" dirty="0" smtClean="0"/>
              <a:t>самоконтроля, ответственности </a:t>
            </a:r>
            <a:r>
              <a:rPr lang="ru-RU" sz="3200" dirty="0" smtClean="0"/>
              <a:t>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5957">
            <a:off x="360163" y="1935491"/>
            <a:ext cx="2374883" cy="34948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500570"/>
            <a:ext cx="8858280" cy="19288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Повышение мотива к обучению,</a:t>
            </a:r>
          </a:p>
          <a:p>
            <a:r>
              <a:rPr lang="ru-RU" sz="2800" dirty="0" smtClean="0"/>
              <a:t>Снятие математической тревожности,</a:t>
            </a:r>
          </a:p>
          <a:p>
            <a:r>
              <a:rPr lang="ru-RU" sz="2800" dirty="0" smtClean="0"/>
              <a:t>Осуществление деятельностного подхода в обучении,</a:t>
            </a:r>
          </a:p>
          <a:p>
            <a:r>
              <a:rPr lang="ru-RU" sz="2800" dirty="0" smtClean="0"/>
              <a:t>Формирование Универсальных Учебных Действий.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3214686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Основной принцип: « Ученик знает, </a:t>
            </a:r>
          </a:p>
          <a:p>
            <a:pPr algn="ctr"/>
            <a:r>
              <a:rPr lang="ru-RU" sz="2800" b="1" dirty="0" smtClean="0"/>
              <a:t>куда и каким маршрутом он идёт на пути знаний»</a:t>
            </a:r>
            <a:endParaRPr lang="ru-RU" sz="28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1122" cy="9286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Проблема усвоения </a:t>
            </a:r>
            <a:r>
              <a:rPr lang="ru-RU" sz="3600" b="1" dirty="0" smtClean="0">
                <a:solidFill>
                  <a:srgbClr val="C00000"/>
                </a:solidFill>
              </a:rPr>
              <a:t>математики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1142984"/>
            <a:ext cx="8643998" cy="192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100" b="1" noProof="0" dirty="0" smtClean="0"/>
              <a:t>С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ложности</a:t>
            </a:r>
            <a:r>
              <a:rPr kumimoji="0" lang="ru-RU" sz="51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осознания обучающимися: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границ предметного материала,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подходов к обработке математической информации,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методов получения </a:t>
            </a:r>
            <a:r>
              <a:rPr lang="ru-RU" sz="5100" dirty="0" smtClean="0"/>
              <a:t>новых знаний</a:t>
            </a:r>
            <a:endParaRPr kumimoji="0" lang="ru-RU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643314"/>
            <a:ext cx="8143932" cy="2714644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Предметный язык (</a:t>
            </a:r>
            <a:r>
              <a:rPr lang="ru-RU" sz="3300" b="1" dirty="0" smtClean="0">
                <a:solidFill>
                  <a:srgbClr val="680000"/>
                </a:solidFill>
              </a:rPr>
              <a:t>что?</a:t>
            </a:r>
            <a:r>
              <a:rPr lang="ru-RU" sz="3300" dirty="0" smtClean="0"/>
              <a:t>)</a:t>
            </a:r>
          </a:p>
          <a:p>
            <a:r>
              <a:rPr lang="ru-RU" sz="3300" dirty="0" smtClean="0"/>
              <a:t>Общие идеи и принципы познания математики </a:t>
            </a:r>
            <a:r>
              <a:rPr lang="ru-RU" sz="3300" dirty="0" smtClean="0"/>
              <a:t> </a:t>
            </a:r>
          </a:p>
          <a:p>
            <a:pPr>
              <a:buNone/>
            </a:pPr>
            <a:r>
              <a:rPr lang="ru-RU" sz="3300" dirty="0" smtClean="0"/>
              <a:t>	</a:t>
            </a:r>
            <a:r>
              <a:rPr lang="ru-RU" sz="3300" dirty="0" smtClean="0"/>
              <a:t>(</a:t>
            </a:r>
            <a:r>
              <a:rPr lang="ru-RU" sz="3300" b="1" dirty="0" smtClean="0">
                <a:solidFill>
                  <a:srgbClr val="680000"/>
                </a:solidFill>
              </a:rPr>
              <a:t>что и как?</a:t>
            </a:r>
            <a:r>
              <a:rPr lang="ru-RU" sz="3300" dirty="0" smtClean="0"/>
              <a:t>)</a:t>
            </a:r>
          </a:p>
          <a:p>
            <a:r>
              <a:rPr lang="ru-RU" sz="3300" dirty="0" smtClean="0"/>
              <a:t>Универсальные (сквозные) методы решения  (</a:t>
            </a:r>
            <a:r>
              <a:rPr lang="ru-RU" sz="3300" b="1" dirty="0" smtClean="0">
                <a:solidFill>
                  <a:srgbClr val="680000"/>
                </a:solidFill>
              </a:rPr>
              <a:t>как?</a:t>
            </a:r>
            <a:r>
              <a:rPr lang="ru-RU" sz="3300" dirty="0" smtClean="0"/>
              <a:t>)</a:t>
            </a:r>
          </a:p>
          <a:p>
            <a:r>
              <a:rPr lang="ru-RU" sz="3300" dirty="0" err="1" smtClean="0"/>
              <a:t>Межпредметные</a:t>
            </a:r>
            <a:r>
              <a:rPr lang="ru-RU" sz="3300" dirty="0" smtClean="0"/>
              <a:t> связи, метапонятия (</a:t>
            </a:r>
            <a:r>
              <a:rPr lang="ru-RU" sz="3300" b="1" dirty="0" smtClean="0">
                <a:solidFill>
                  <a:srgbClr val="680000"/>
                </a:solidFill>
              </a:rPr>
              <a:t>зачем?</a:t>
            </a:r>
            <a:r>
              <a:rPr lang="ru-RU" sz="3300" dirty="0" smtClean="0"/>
              <a:t>)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Проблема </a:t>
            </a:r>
            <a:r>
              <a:rPr lang="ru-RU" sz="3600" b="1" dirty="0" smtClean="0">
                <a:solidFill>
                  <a:srgbClr val="C00000"/>
                </a:solidFill>
              </a:rPr>
              <a:t>усвое</a:t>
            </a:r>
            <a:r>
              <a:rPr lang="ru-RU" sz="3600" b="1" dirty="0" smtClean="0">
                <a:solidFill>
                  <a:srgbClr val="C00000"/>
                </a:solidFill>
              </a:rPr>
              <a:t>ния </a:t>
            </a:r>
            <a:r>
              <a:rPr lang="ru-RU" sz="3600" b="1" dirty="0" smtClean="0">
                <a:solidFill>
                  <a:srgbClr val="C00000"/>
                </a:solidFill>
              </a:rPr>
              <a:t>математики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214422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Преодоление непонимания </a:t>
            </a:r>
            <a:r>
              <a:rPr lang="ru-RU" sz="2800" dirty="0" smtClean="0"/>
              <a:t>предмета – через  </a:t>
            </a:r>
            <a:r>
              <a:rPr lang="ru-RU" sz="2800" dirty="0" smtClean="0"/>
              <a:t>осознание: </a:t>
            </a:r>
            <a:r>
              <a:rPr lang="ru-RU" sz="2800" b="1" dirty="0" smtClean="0"/>
              <a:t>что </a:t>
            </a:r>
            <a:r>
              <a:rPr lang="ru-RU" sz="2800" b="1" dirty="0" smtClean="0"/>
              <a:t>познавать, как и зачем?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2571744"/>
            <a:ext cx="4970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</a:rPr>
              <a:t>Решение проблемы </a:t>
            </a:r>
            <a:r>
              <a:rPr lang="ru-RU" sz="3200" b="1" dirty="0" smtClean="0">
                <a:solidFill>
                  <a:srgbClr val="680000"/>
                </a:solidFill>
              </a:rPr>
              <a:t>через:</a:t>
            </a:r>
            <a:endParaRPr lang="ru-RU" sz="3200" b="1" dirty="0">
              <a:solidFill>
                <a:srgbClr val="6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Предметный тезаурус математики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50019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Тезаурус (греч. Сокровище) –  собрание сведений: понятия, определения и термины, </a:t>
            </a:r>
          </a:p>
          <a:p>
            <a:r>
              <a:rPr lang="ru-RU" dirty="0" smtClean="0"/>
              <a:t>словарь, отражающий смысловые связи между терминами.</a:t>
            </a:r>
          </a:p>
          <a:p>
            <a:pPr lvl="0"/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282" y="3286124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Содержание школьного предметного тезауруса  – каким ему быть?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714884"/>
            <a:ext cx="8286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Использование предметного тезауруса – фундамент для формирования</a:t>
            </a:r>
          </a:p>
          <a:p>
            <a:pPr algn="ctr"/>
            <a:r>
              <a:rPr lang="ru-RU" sz="3200" b="1" dirty="0" smtClean="0"/>
              <a:t> системных знаний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214282" y="714356"/>
            <a:ext cx="1676400" cy="892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объект</a:t>
            </a:r>
            <a:r>
              <a:rPr lang="ru-RU" sz="2800" dirty="0"/>
              <a:t>, </a:t>
            </a:r>
            <a:r>
              <a:rPr lang="ru-RU" sz="2400" dirty="0"/>
              <a:t>всего 4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214282" y="1714488"/>
            <a:ext cx="2133600" cy="16922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тип </a:t>
            </a:r>
          </a:p>
          <a:p>
            <a:r>
              <a:rPr lang="ru-RU" sz="2800" dirty="0"/>
              <a:t>объекта </a:t>
            </a:r>
            <a:r>
              <a:rPr lang="ru-RU" sz="2400" dirty="0"/>
              <a:t>(выражения),</a:t>
            </a:r>
          </a:p>
          <a:p>
            <a:r>
              <a:rPr lang="ru-RU" sz="2400" dirty="0"/>
              <a:t>всего 9 </a:t>
            </a:r>
          </a:p>
        </p:txBody>
      </p: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2133600" y="785794"/>
            <a:ext cx="701040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Выражение, функция, уравнение, неравенство.</a:t>
            </a:r>
          </a:p>
        </p:txBody>
      </p:sp>
      <p:sp>
        <p:nvSpPr>
          <p:cNvPr id="28679" name="TextBox 15"/>
          <p:cNvSpPr txBox="1">
            <a:spLocks noChangeArrowheads="1"/>
          </p:cNvSpPr>
          <p:nvPr/>
        </p:nvSpPr>
        <p:spPr bwMode="auto">
          <a:xfrm>
            <a:off x="2500298" y="1500174"/>
            <a:ext cx="6324600" cy="15696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Целые: 1-й степени, 2-й, высших степеней;</a:t>
            </a:r>
          </a:p>
          <a:p>
            <a:r>
              <a:rPr lang="ru-RU" sz="2400" dirty="0"/>
              <a:t>дробные рациональное; </a:t>
            </a:r>
            <a:r>
              <a:rPr lang="ru-RU" sz="2400" dirty="0" smtClean="0"/>
              <a:t>иррациональное и</a:t>
            </a:r>
            <a:endParaRPr lang="ru-RU" sz="2400" dirty="0"/>
          </a:p>
          <a:p>
            <a:r>
              <a:rPr lang="ru-RU" sz="2400" dirty="0" smtClean="0"/>
              <a:t>степенное с дробным показ., </a:t>
            </a:r>
            <a:r>
              <a:rPr lang="ru-RU" sz="2400" dirty="0"/>
              <a:t>показательное, логарифмическое, тригонометрическое.</a:t>
            </a:r>
          </a:p>
        </p:txBody>
      </p:sp>
      <p:sp>
        <p:nvSpPr>
          <p:cNvPr id="28681" name="Rectangle 2"/>
          <p:cNvSpPr>
            <a:spLocks noChangeArrowheads="1"/>
          </p:cNvSpPr>
          <p:nvPr/>
        </p:nvSpPr>
        <p:spPr bwMode="auto">
          <a:xfrm>
            <a:off x="928662" y="0"/>
            <a:ext cx="7793038" cy="6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680000"/>
                </a:solidFill>
              </a:rPr>
              <a:t>Предметный </a:t>
            </a:r>
            <a:r>
              <a:rPr lang="ru-RU" sz="3600" b="1" dirty="0">
                <a:solidFill>
                  <a:srgbClr val="680000"/>
                </a:solidFill>
              </a:rPr>
              <a:t>тезаурус алгебры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0" y="4071942"/>
            <a:ext cx="1905000" cy="892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Операция</a:t>
            </a:r>
          </a:p>
          <a:p>
            <a:r>
              <a:rPr lang="ru-RU" sz="2400" dirty="0"/>
              <a:t>Всего - 12 </a:t>
            </a:r>
          </a:p>
        </p:txBody>
      </p:sp>
      <p:sp>
        <p:nvSpPr>
          <p:cNvPr id="10" name="Прямоугольник 13"/>
          <p:cNvSpPr>
            <a:spLocks noChangeArrowheads="1"/>
          </p:cNvSpPr>
          <p:nvPr/>
        </p:nvSpPr>
        <p:spPr bwMode="auto">
          <a:xfrm>
            <a:off x="2643174" y="3214686"/>
            <a:ext cx="6286544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/>
              <a:t> сложение, вычитание, умножение, деление,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возведение в степень и  извлечение корня,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логарифмирование и потенцирование,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дифференцирование и интегрирование,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модуль, предельный переход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282" y="5572140"/>
            <a:ext cx="1928826" cy="95410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Действие</a:t>
            </a:r>
          </a:p>
          <a:p>
            <a:r>
              <a:rPr lang="ru-RU" sz="2800" dirty="0" smtClean="0"/>
              <a:t>(например)</a:t>
            </a:r>
            <a:endParaRPr lang="ru-RU" sz="28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5984" y="5429264"/>
            <a:ext cx="6629400" cy="120032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/>
              <a:t>привести многочлен к стандартному виду,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разложить многочлен на множители,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представить </a:t>
            </a:r>
            <a:r>
              <a:rPr lang="ru-RU" sz="2400" dirty="0" smtClean="0"/>
              <a:t> </a:t>
            </a:r>
            <a:r>
              <a:rPr lang="ru-RU" sz="2400" dirty="0"/>
              <a:t>в виде суммы, степени,  корня, </a:t>
            </a:r>
            <a:r>
              <a:rPr lang="ru-RU" sz="2400" dirty="0" smtClean="0"/>
              <a:t> </a:t>
            </a:r>
            <a:r>
              <a:rPr lang="ru-RU" sz="2400" dirty="0"/>
              <a:t>т.д.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  <p:bldP spid="28678" grpId="0" animBg="1"/>
      <p:bldP spid="28679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5200" cy="85723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680000"/>
                </a:solidFill>
              </a:rPr>
              <a:t>Предметный тезаурус алгебры</a:t>
            </a:r>
            <a:endParaRPr lang="ru-RU" sz="3600" dirty="0" smtClean="0">
              <a:solidFill>
                <a:srgbClr val="680000"/>
              </a:solidFill>
            </a:endParaRPr>
          </a:p>
        </p:txBody>
      </p:sp>
      <p:sp>
        <p:nvSpPr>
          <p:cNvPr id="30725" name="TextBox 11"/>
          <p:cNvSpPr txBox="1">
            <a:spLocks noChangeArrowheads="1"/>
          </p:cNvSpPr>
          <p:nvPr/>
        </p:nvSpPr>
        <p:spPr bwMode="auto">
          <a:xfrm>
            <a:off x="214282" y="3786190"/>
            <a:ext cx="1905000" cy="9540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ключевая задача</a:t>
            </a:r>
          </a:p>
        </p:txBody>
      </p:sp>
      <p:sp>
        <p:nvSpPr>
          <p:cNvPr id="30726" name="TextBox 12"/>
          <p:cNvSpPr txBox="1">
            <a:spLocks noChangeArrowheads="1"/>
          </p:cNvSpPr>
          <p:nvPr/>
        </p:nvSpPr>
        <p:spPr bwMode="auto">
          <a:xfrm>
            <a:off x="357158" y="2571744"/>
            <a:ext cx="1752600" cy="9461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базовая задача</a:t>
            </a:r>
          </a:p>
        </p:txBody>
      </p:sp>
      <p:sp>
        <p:nvSpPr>
          <p:cNvPr id="30727" name="Прямоугольник 13"/>
          <p:cNvSpPr>
            <a:spLocks noChangeArrowheads="1"/>
          </p:cNvSpPr>
          <p:nvPr/>
        </p:nvSpPr>
        <p:spPr bwMode="auto">
          <a:xfrm>
            <a:off x="2214546" y="4919008"/>
            <a:ext cx="67056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/>
              <a:t> произведение множителей равно нулю,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дробь равна нулю,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введение новой переменной,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метод интервалов,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однородность </a:t>
            </a:r>
            <a:r>
              <a:rPr lang="ru-RU" sz="2400" dirty="0" smtClean="0"/>
              <a:t>многочлена.</a:t>
            </a:r>
          </a:p>
        </p:txBody>
      </p:sp>
      <p:sp>
        <p:nvSpPr>
          <p:cNvPr id="30728" name="TextBox 16"/>
          <p:cNvSpPr txBox="1">
            <a:spLocks noChangeArrowheads="1"/>
          </p:cNvSpPr>
          <p:nvPr/>
        </p:nvSpPr>
        <p:spPr bwMode="auto">
          <a:xfrm>
            <a:off x="2357422" y="2571744"/>
            <a:ext cx="6553200" cy="1200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/>
              <a:t>Задача уровня А </a:t>
            </a:r>
            <a:r>
              <a:rPr lang="ru-RU" sz="2400" dirty="0"/>
              <a:t>с конкретной формулировкой, алгоритм решения которой</a:t>
            </a:r>
          </a:p>
          <a:p>
            <a:pPr algn="just"/>
            <a:r>
              <a:rPr lang="ru-RU" sz="2400" dirty="0"/>
              <a:t>однозначно сформулирован в учебнике</a:t>
            </a:r>
          </a:p>
        </p:txBody>
      </p:sp>
      <p:sp>
        <p:nvSpPr>
          <p:cNvPr id="30729" name="TextBox 18"/>
          <p:cNvSpPr txBox="1">
            <a:spLocks noChangeArrowheads="1"/>
          </p:cNvSpPr>
          <p:nvPr/>
        </p:nvSpPr>
        <p:spPr bwMode="auto">
          <a:xfrm>
            <a:off x="2285984" y="3929066"/>
            <a:ext cx="64770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/>
              <a:t>Задача – </a:t>
            </a:r>
            <a:r>
              <a:rPr lang="ru-RU" sz="2400" dirty="0" smtClean="0"/>
              <a:t>идея, </a:t>
            </a:r>
            <a:r>
              <a:rPr lang="ru-RU" sz="2400" b="1" dirty="0"/>
              <a:t>ключевой шаг </a:t>
            </a:r>
            <a:r>
              <a:rPr lang="ru-RU" sz="2400" dirty="0"/>
              <a:t>в поиске алгоритма решения предложенной задачи </a:t>
            </a:r>
          </a:p>
        </p:txBody>
      </p:sp>
      <p:sp>
        <p:nvSpPr>
          <p:cNvPr id="30730" name="TextBox 19"/>
          <p:cNvSpPr txBox="1">
            <a:spLocks noChangeArrowheads="1"/>
          </p:cNvSpPr>
          <p:nvPr/>
        </p:nvSpPr>
        <p:spPr bwMode="auto">
          <a:xfrm>
            <a:off x="285720" y="5143512"/>
            <a:ext cx="1676400" cy="9540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сквозной метод</a:t>
            </a: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85720" y="1214422"/>
            <a:ext cx="1981200" cy="9540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Закон (свойство)  </a:t>
            </a:r>
          </a:p>
        </p:txBody>
      </p:sp>
      <p:sp>
        <p:nvSpPr>
          <p:cNvPr id="11" name="Прямоугольник 14"/>
          <p:cNvSpPr>
            <a:spLocks noChangeArrowheads="1"/>
          </p:cNvSpPr>
          <p:nvPr/>
        </p:nvSpPr>
        <p:spPr bwMode="auto">
          <a:xfrm>
            <a:off x="2371708" y="928670"/>
            <a:ext cx="6772292" cy="15696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/>
              <a:t> законы </a:t>
            </a:r>
            <a:r>
              <a:rPr lang="ru-RU" sz="2400" dirty="0" smtClean="0"/>
              <a:t>чисел, свойства равенств и неравенств,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формулы сокращенного умножения,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 свойства степеней,  свойства корней,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формулы логарифмов</a:t>
            </a:r>
            <a:r>
              <a:rPr lang="ru-RU" sz="2400" dirty="0" smtClean="0"/>
              <a:t>, </a:t>
            </a:r>
            <a:r>
              <a:rPr lang="ru-RU" sz="2400" dirty="0" err="1" smtClean="0"/>
              <a:t>тригоном</a:t>
            </a:r>
            <a:r>
              <a:rPr lang="ru-RU" sz="2400" dirty="0" smtClean="0"/>
              <a:t>. Формулы и т.д.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3870</TotalTime>
  <Words>1683</Words>
  <Application>Microsoft Office PowerPoint</Application>
  <PresentationFormat>Экран (4:3)</PresentationFormat>
  <Paragraphs>320</Paragraphs>
  <Slides>35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Тема Office</vt:lpstr>
      <vt:lpstr>Формула</vt:lpstr>
      <vt:lpstr>Microsoft Equation 3.0</vt:lpstr>
      <vt:lpstr>Преподавание  математики в школе.  Методологический подход</vt:lpstr>
      <vt:lpstr>Состояние обученности математике</vt:lpstr>
      <vt:lpstr>Составляющие эффективного усвоения </vt:lpstr>
      <vt:lpstr>Владение вычислительными навыками</vt:lpstr>
      <vt:lpstr>Проблема усвоения математики</vt:lpstr>
      <vt:lpstr>Проблема усвоения математики</vt:lpstr>
      <vt:lpstr>Предметный тезаурус математики</vt:lpstr>
      <vt:lpstr>Слайд 8</vt:lpstr>
      <vt:lpstr>Предметный тезаурус алгебры</vt:lpstr>
      <vt:lpstr>Выражение </vt:lpstr>
      <vt:lpstr>Слайд 11</vt:lpstr>
      <vt:lpstr>Алгоритм решения задачи</vt:lpstr>
      <vt:lpstr>Исполнение алгоритма решения задачи </vt:lpstr>
      <vt:lpstr>Идеи развития и познания математики </vt:lpstr>
      <vt:lpstr> Взаимно-обратные действия  </vt:lpstr>
      <vt:lpstr>Слайд 16</vt:lpstr>
      <vt:lpstr>Порядок действий и последняя операция</vt:lpstr>
      <vt:lpstr>Профилактика ошибок</vt:lpstr>
      <vt:lpstr>Профилактика ошибок</vt:lpstr>
      <vt:lpstr>Порядок действий</vt:lpstr>
      <vt:lpstr>Равенство</vt:lpstr>
      <vt:lpstr>Профилактика ошибок</vt:lpstr>
      <vt:lpstr>Слайд 23</vt:lpstr>
      <vt:lpstr>Пропорция в тригонометрии</vt:lpstr>
      <vt:lpstr>Произведение равно нулю</vt:lpstr>
      <vt:lpstr>Дробь равна нулю</vt:lpstr>
      <vt:lpstr>Метод введения новой переменной</vt:lpstr>
      <vt:lpstr>Метод интервалов</vt:lpstr>
      <vt:lpstr>Метод интервалов для раскрытия модуля</vt:lpstr>
      <vt:lpstr>Однородность многочлена</vt:lpstr>
      <vt:lpstr>Метапредметные понятия </vt:lpstr>
      <vt:lpstr>Важное межпредметное понятие </vt:lpstr>
      <vt:lpstr>Составляющие эффективного усвоения 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грамотность: формирование  и критерии оценивания</dc:title>
  <cp:lastModifiedBy>Наталья</cp:lastModifiedBy>
  <cp:revision>319</cp:revision>
  <dcterms:modified xsi:type="dcterms:W3CDTF">2019-04-07T02:54:18Z</dcterms:modified>
</cp:coreProperties>
</file>